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Lst>
  <p:notesMasterIdLst>
    <p:notesMasterId r:id="rId50"/>
  </p:notesMasterIdLst>
  <p:sldIdLst>
    <p:sldId id="256" r:id="rId13"/>
    <p:sldId id="275" r:id="rId14"/>
    <p:sldId id="274" r:id="rId15"/>
    <p:sldId id="257" r:id="rId16"/>
    <p:sldId id="258" r:id="rId17"/>
    <p:sldId id="259" r:id="rId18"/>
    <p:sldId id="279" r:id="rId19"/>
    <p:sldId id="280" r:id="rId20"/>
    <p:sldId id="281" r:id="rId21"/>
    <p:sldId id="276" r:id="rId22"/>
    <p:sldId id="261" r:id="rId23"/>
    <p:sldId id="262" r:id="rId24"/>
    <p:sldId id="263" r:id="rId25"/>
    <p:sldId id="264" r:id="rId26"/>
    <p:sldId id="265" r:id="rId27"/>
    <p:sldId id="294" r:id="rId28"/>
    <p:sldId id="266" r:id="rId29"/>
    <p:sldId id="283" r:id="rId30"/>
    <p:sldId id="295" r:id="rId31"/>
    <p:sldId id="296" r:id="rId32"/>
    <p:sldId id="298" r:id="rId33"/>
    <p:sldId id="267" r:id="rId34"/>
    <p:sldId id="289" r:id="rId35"/>
    <p:sldId id="278" r:id="rId36"/>
    <p:sldId id="299" r:id="rId37"/>
    <p:sldId id="288" r:id="rId38"/>
    <p:sldId id="291" r:id="rId39"/>
    <p:sldId id="290" r:id="rId40"/>
    <p:sldId id="287" r:id="rId41"/>
    <p:sldId id="268" r:id="rId42"/>
    <p:sldId id="269" r:id="rId43"/>
    <p:sldId id="300" r:id="rId44"/>
    <p:sldId id="271" r:id="rId45"/>
    <p:sldId id="272" r:id="rId46"/>
    <p:sldId id="286" r:id="rId47"/>
    <p:sldId id="285" r:id="rId48"/>
    <p:sldId id="28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5C420-AA77-4946-B6C2-4068341C823F}" type="datetimeFigureOut">
              <a:rPr lang="ru-RU" smtClean="0"/>
              <a:t>13.05.2015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1639-1C69-474A-818A-755F4ABA863E}" type="slidenum">
              <a:rPr lang="ru-RU" smtClean="0"/>
              <a:t>‹#›</a:t>
            </a:fld>
            <a:endParaRPr lang="ru-RU"/>
          </a:p>
        </p:txBody>
      </p:sp>
    </p:spTree>
    <p:extLst>
      <p:ext uri="{BB962C8B-B14F-4D97-AF65-F5344CB8AC3E}">
        <p14:creationId xmlns:p14="http://schemas.microsoft.com/office/powerpoint/2010/main" val="222898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551639-1C69-474A-818A-755F4ABA863E}" type="slidenum">
              <a:rPr lang="ru-RU" smtClean="0"/>
              <a:t>16</a:t>
            </a:fld>
            <a:endParaRPr lang="ru-RU"/>
          </a:p>
        </p:txBody>
      </p:sp>
    </p:spTree>
    <p:extLst>
      <p:ext uri="{BB962C8B-B14F-4D97-AF65-F5344CB8AC3E}">
        <p14:creationId xmlns:p14="http://schemas.microsoft.com/office/powerpoint/2010/main" val="245010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30328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1704535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36497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6201219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071190514"/>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8949938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266493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6483568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676390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5046478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6333856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87254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711934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0465632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95638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021635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0981637"/>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679066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3326160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1645308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4655420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6038055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66374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9878241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5591801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8163777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6366752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6220558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243823699"/>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8624988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854011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939689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5710477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22824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3982784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1640283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657131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1089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2132474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60102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49843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63063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58742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67301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5862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72533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249329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556521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388182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670660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3665831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558874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430018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448335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89225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66121186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383043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080639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703684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082533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577799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908014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31149565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52665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264190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4843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94211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066201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01032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502038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45906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932731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593202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529666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44192534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300899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894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66168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862923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44491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08589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296954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113316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462050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329539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636966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4844285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58907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71087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242847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94429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36678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176907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690362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639038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2419227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1535383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2569203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1840984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2572442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416800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9478295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1053182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4562019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390052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480749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4143630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9173302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85373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62361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827531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87636136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855117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6234999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465489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959829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0030780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685531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3300700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2284866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D535DA-22E3-46EC-8AF2-1F064C9FA71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ADEF9796-7725-4FF1-8BF4-EF295F967A1B}"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99942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2395597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9E2EBF-6390-449F-8A79-41D485D68BF7}"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56CE43A0-440A-4D38-B7B3-97BA35CA310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1803843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965F7B0-C3B6-422B-ADDE-E4592E42C538}"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1FE4187-B74A-40FE-B430-B314423E189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16315582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DC09AB-A2DC-44D6-A825-3A8AD64C3C35}"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372AA0A-24DF-46BC-AFDE-004FFB1BFD30}"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8038974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FF767C5-AA9F-4D06-8D78-14B068F5D35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9" name="Номер слайда 22"/>
          <p:cNvSpPr>
            <a:spLocks noGrp="1"/>
          </p:cNvSpPr>
          <p:nvPr>
            <p:ph type="sldNum" sz="quarter" idx="12"/>
          </p:nvPr>
        </p:nvSpPr>
        <p:spPr/>
        <p:txBody>
          <a:bodyPr/>
          <a:lstStyle>
            <a:lvl1pPr>
              <a:defRPr/>
            </a:lvl1pPr>
          </a:lstStyle>
          <a:p>
            <a:pPr>
              <a:defRPr/>
            </a:pPr>
            <a:fld id="{746DA55D-C5EA-4B93-823C-C3D124B46D1E}"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42886417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D974E38-35FE-4502-8745-A3741D0E392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5" name="Номер слайда 22"/>
          <p:cNvSpPr>
            <a:spLocks noGrp="1"/>
          </p:cNvSpPr>
          <p:nvPr>
            <p:ph type="sldNum" sz="quarter" idx="12"/>
          </p:nvPr>
        </p:nvSpPr>
        <p:spPr/>
        <p:txBody>
          <a:bodyPr/>
          <a:lstStyle>
            <a:lvl1pPr>
              <a:defRPr/>
            </a:lvl1pPr>
          </a:lstStyle>
          <a:p>
            <a:pPr>
              <a:defRPr/>
            </a:pPr>
            <a:fld id="{A5358166-75D7-4C35-8C01-4508273C802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599026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8106AB9-F67E-4AA4-8783-20B4FC00A922}"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4" name="Номер слайда 22"/>
          <p:cNvSpPr>
            <a:spLocks noGrp="1"/>
          </p:cNvSpPr>
          <p:nvPr>
            <p:ph type="sldNum" sz="quarter" idx="12"/>
          </p:nvPr>
        </p:nvSpPr>
        <p:spPr/>
        <p:txBody>
          <a:bodyPr/>
          <a:lstStyle>
            <a:lvl1pPr>
              <a:defRPr/>
            </a:lvl1pPr>
          </a:lstStyle>
          <a:p>
            <a:pPr>
              <a:defRPr/>
            </a:pPr>
            <a:fld id="{0E4C7BEA-E397-4A35-BFEC-24D644A648FA}"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541443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F2D64B-AEF2-404E-BCF0-299D4B2232E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8B89B237-E988-4323-BB9D-21BC66B09A9C}"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7268891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005356E-6F1C-44B3-BB12-04D5A501956C}" type="datetimeFigureOut">
              <a:rPr lang="ru-RU">
                <a:solidFill>
                  <a:srgbClr val="262E1E">
                    <a:shade val="50000"/>
                  </a:srgbClr>
                </a:solidFill>
              </a:rPr>
              <a:pPr>
                <a:defRPr/>
              </a:pPr>
              <a:t>13.05.2015</a:t>
            </a:fld>
            <a:endParaRPr lang="ru-RU">
              <a:solidFill>
                <a:srgbClr val="262E1E">
                  <a:shade val="50000"/>
                </a:srgb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7" name="Номер слайда 22"/>
          <p:cNvSpPr>
            <a:spLocks noGrp="1"/>
          </p:cNvSpPr>
          <p:nvPr>
            <p:ph type="sldNum" sz="quarter" idx="12"/>
          </p:nvPr>
        </p:nvSpPr>
        <p:spPr/>
        <p:txBody>
          <a:bodyPr/>
          <a:lstStyle>
            <a:lvl1pPr>
              <a:defRPr/>
            </a:lvl1pPr>
          </a:lstStyle>
          <a:p>
            <a:pPr>
              <a:defRPr/>
            </a:pPr>
            <a:fld id="{17DF8000-814D-422B-AACF-A153CEF4F951}"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315879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B7F7F3-ED4A-4B11-A45D-2FF70FB3815D}"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B6C9DE4F-2939-44D1-963C-BF472AC73DA8}"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76572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728DA1-3122-4937-ADF6-F274069A5F2E}" type="datetimeFigureOut">
              <a:rPr lang="ru-RU">
                <a:solidFill>
                  <a:srgbClr val="262E1E">
                    <a:shade val="50000"/>
                  </a:srgbClr>
                </a:solidFill>
              </a:rPr>
              <a:pPr>
                <a:defRPr/>
              </a:pPr>
              <a:t>13.05.2015</a:t>
            </a:fld>
            <a:endParaRPr lang="ru-RU">
              <a:solidFill>
                <a:srgbClr val="262E1E">
                  <a:shade val="50000"/>
                </a:srgb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262E1E">
                  <a:shade val="50000"/>
                </a:srgbClr>
              </a:solidFill>
            </a:endParaRPr>
          </a:p>
        </p:txBody>
      </p:sp>
      <p:sp>
        <p:nvSpPr>
          <p:cNvPr id="6" name="Номер слайда 22"/>
          <p:cNvSpPr>
            <a:spLocks noGrp="1"/>
          </p:cNvSpPr>
          <p:nvPr>
            <p:ph type="sldNum" sz="quarter" idx="12"/>
          </p:nvPr>
        </p:nvSpPr>
        <p:spPr/>
        <p:txBody>
          <a:bodyPr/>
          <a:lstStyle>
            <a:lvl1pPr>
              <a:defRPr/>
            </a:lvl1pPr>
          </a:lstStyle>
          <a:p>
            <a:pPr>
              <a:defRPr/>
            </a:pPr>
            <a:fld id="{20331015-DD78-4768-9301-8F4F463B11BD}"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60910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959703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88957144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76864282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8695735"/>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5419104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29076764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29557502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21610019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4338739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18057805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371412402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C313003-71BF-41C4-888D-1E29496F0570}" type="datetimeFigureOut">
              <a:rPr lang="ru-RU">
                <a:solidFill>
                  <a:srgbClr val="262E1E">
                    <a:shade val="50000"/>
                  </a:srgbClr>
                </a:solidFill>
              </a:rPr>
              <a:pPr>
                <a:defRPr/>
              </a:pPr>
              <a:t>13.05.2015</a:t>
            </a:fld>
            <a:endParaRPr lang="ru-RU">
              <a:solidFill>
                <a:srgbClr val="262E1E">
                  <a:shade val="50000"/>
                </a:srgb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solidFill>
                <a:srgbClr val="262E1E">
                  <a:shade val="50000"/>
                </a:srgb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81FDB74-6E4C-4B26-856F-4DEE9231CE55}" type="slidenum">
              <a:rPr lang="ru-RU">
                <a:solidFill>
                  <a:srgbClr val="262E1E">
                    <a:shade val="50000"/>
                  </a:srgbClr>
                </a:solidFill>
              </a:rPr>
              <a:pPr>
                <a:defRPr/>
              </a:pPr>
              <a:t>‹#›</a:t>
            </a:fld>
            <a:endParaRPr lang="ru-RU">
              <a:solidFill>
                <a:srgbClr val="262E1E">
                  <a:shade val="50000"/>
                </a:srgbClr>
              </a:solidFill>
            </a:endParaRPr>
          </a:p>
        </p:txBody>
      </p:sp>
    </p:spTree>
    <p:extLst>
      <p:ext uri="{BB962C8B-B14F-4D97-AF65-F5344CB8AC3E}">
        <p14:creationId xmlns:p14="http://schemas.microsoft.com/office/powerpoint/2010/main" val="61921841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252D1D"/>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g1.liveinternet.ru/images/attach/c/11/115/892/115892727_large_4945204_Kyrskaya_bitva_i_sait_sanatoriev_Kislovodska.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ru.wikisource.org/wiki/%D0%A4%D0%B0%D0%B9%D0%BB:Coat_of_Arms_of_the_Russian_Federation.sv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1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332656"/>
            <a:ext cx="4881906" cy="1728192"/>
          </a:xfrm>
        </p:spPr>
        <p:txBody>
          <a:bodyPr>
            <a:normAutofit fontScale="90000"/>
          </a:bodyPr>
          <a:lstStyle/>
          <a:p>
            <a:r>
              <a:rPr lang="ru-RU" b="1" dirty="0" smtClean="0"/>
              <a:t/>
            </a:r>
            <a:br>
              <a:rPr lang="ru-RU" b="1" dirty="0" smtClean="0"/>
            </a:br>
            <a:r>
              <a:rPr lang="ru-RU" b="1" dirty="0">
                <a:solidFill>
                  <a:srgbClr val="FF0000"/>
                </a:solidFill>
              </a:rPr>
              <a:t>Г</a:t>
            </a:r>
            <a:r>
              <a:rPr lang="ru-RU" b="1" dirty="0" smtClean="0">
                <a:solidFill>
                  <a:srgbClr val="FF0000"/>
                </a:solidFill>
              </a:rPr>
              <a:t>ород Курск</a:t>
            </a:r>
            <a:br>
              <a:rPr lang="ru-RU" b="1" dirty="0" smtClean="0">
                <a:solidFill>
                  <a:srgbClr val="FF0000"/>
                </a:solidFill>
              </a:rPr>
            </a:br>
            <a:endParaRPr lang="ru-RU" dirty="0">
              <a:solidFill>
                <a:srgbClr val="FF0000"/>
              </a:solidFill>
            </a:endParaRPr>
          </a:p>
        </p:txBody>
      </p:sp>
      <p:sp>
        <p:nvSpPr>
          <p:cNvPr id="3" name="Подзаголовок 2"/>
          <p:cNvSpPr>
            <a:spLocks noGrp="1"/>
          </p:cNvSpPr>
          <p:nvPr>
            <p:ph type="subTitle" idx="1"/>
          </p:nvPr>
        </p:nvSpPr>
        <p:spPr>
          <a:xfrm>
            <a:off x="4427984" y="1268760"/>
            <a:ext cx="4335016" cy="936104"/>
          </a:xfrm>
        </p:spPr>
        <p:txBody>
          <a:bodyPr/>
          <a:lstStyle/>
          <a:p>
            <a:r>
              <a:rPr lang="ru-RU" sz="3600" b="1" dirty="0" smtClean="0">
                <a:solidFill>
                  <a:srgbClr val="FF0000"/>
                </a:solidFill>
              </a:rPr>
              <a:t>История Курска</a:t>
            </a:r>
            <a:endParaRPr lang="ru-RU" sz="3600" dirty="0">
              <a:solidFill>
                <a:srgbClr val="FF0000"/>
              </a:solidFill>
            </a:endParaRPr>
          </a:p>
        </p:txBody>
      </p:sp>
      <p:pic>
        <p:nvPicPr>
          <p:cNvPr id="4" name="Рисунок 3" descr="вид Курск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032448" cy="60867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75138"/>
            <a:ext cx="3888432" cy="4104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5-конечная звезда 8"/>
          <p:cNvSpPr/>
          <p:nvPr/>
        </p:nvSpPr>
        <p:spPr>
          <a:xfrm>
            <a:off x="5796136" y="3140968"/>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5-конечная звезда 9"/>
          <p:cNvSpPr/>
          <p:nvPr/>
        </p:nvSpPr>
        <p:spPr>
          <a:xfrm>
            <a:off x="6148099" y="3725103"/>
            <a:ext cx="482352" cy="4600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85750" y="214313"/>
            <a:ext cx="857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mtClean="0">
                <a:solidFill>
                  <a:srgbClr val="262E1E"/>
                </a:solidFill>
                <a:latin typeface="Times New Roman" pitchFamily="18" charset="0"/>
              </a:rPr>
              <a:t>  </a:t>
            </a:r>
            <a:r>
              <a:rPr lang="ru-RU" altLang="ru-RU" sz="1600" b="1" u="sng" smtClean="0">
                <a:solidFill>
                  <a:srgbClr val="262E1E"/>
                </a:solidFill>
                <a:latin typeface="Times New Roman" pitchFamily="18" charset="0"/>
              </a:rPr>
              <a:t>Каждое государство, каждый город имеет свои символы, в том числе и город Курск.</a:t>
            </a:r>
          </a:p>
        </p:txBody>
      </p:sp>
      <p:pic>
        <p:nvPicPr>
          <p:cNvPr id="10243" name="Рисунок 3" descr="герб.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3" y="928688"/>
            <a:ext cx="1838846" cy="228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p:cNvSpPr txBox="1">
            <a:spLocks noChangeArrowheads="1"/>
          </p:cNvSpPr>
          <p:nvPr/>
        </p:nvSpPr>
        <p:spPr bwMode="auto">
          <a:xfrm>
            <a:off x="4071938" y="714375"/>
            <a:ext cx="4214812"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z="2000" b="1" smtClean="0">
                <a:solidFill>
                  <a:srgbClr val="262E1E"/>
                </a:solidFill>
                <a:latin typeface="Times New Roman" pitchFamily="18" charset="0"/>
              </a:rPr>
              <a:t>Герб города Курск (1780, 1992 гг.)</a:t>
            </a:r>
          </a:p>
          <a:p>
            <a:pPr eaLnBrk="1" fontAlgn="base" hangingPunct="1">
              <a:spcBef>
                <a:spcPct val="0"/>
              </a:spcBef>
              <a:spcAft>
                <a:spcPct val="0"/>
              </a:spcAft>
            </a:pPr>
            <a:r>
              <a:rPr lang="ru-RU" altLang="ru-RU" b="1" i="1" smtClean="0">
                <a:solidFill>
                  <a:srgbClr val="262E1E"/>
                </a:solidFill>
                <a:latin typeface="Times New Roman" pitchFamily="18" charset="0"/>
              </a:rPr>
              <a:t>Описание:</a:t>
            </a:r>
          </a:p>
          <a:p>
            <a:pPr eaLnBrk="1" fontAlgn="base" hangingPunct="1">
              <a:spcBef>
                <a:spcPct val="0"/>
              </a:spcBef>
              <a:spcAft>
                <a:spcPct val="0"/>
              </a:spcAft>
            </a:pPr>
            <a:r>
              <a:rPr lang="ru-RU" altLang="ru-RU" sz="1600" smtClean="0">
                <a:solidFill>
                  <a:srgbClr val="262E1E"/>
                </a:solidFill>
                <a:latin typeface="Times New Roman" pitchFamily="18" charset="0"/>
              </a:rPr>
              <a:t>Исторический герб Курска, утвержденный в 1780 г. - </a:t>
            </a:r>
            <a:r>
              <a:rPr lang="ru-RU" altLang="ru-RU" sz="1600" i="1" smtClean="0">
                <a:solidFill>
                  <a:srgbClr val="262E1E"/>
                </a:solidFill>
                <a:latin typeface="Times New Roman" pitchFamily="18" charset="0"/>
              </a:rPr>
              <a:t>"в серебряном поле синяя полоса и на оной три летящие куропатки".</a:t>
            </a:r>
            <a:r>
              <a:rPr lang="ru-RU" altLang="ru-RU" sz="1600" smtClean="0">
                <a:solidFill>
                  <a:srgbClr val="262E1E"/>
                </a:solidFill>
                <a:latin typeface="Times New Roman" pitchFamily="18" charset="0"/>
              </a:rPr>
              <a:t> </a:t>
            </a:r>
          </a:p>
          <a:p>
            <a:pPr eaLnBrk="1" fontAlgn="base" hangingPunct="1">
              <a:spcBef>
                <a:spcPct val="0"/>
              </a:spcBef>
              <a:spcAft>
                <a:spcPct val="0"/>
              </a:spcAft>
            </a:pPr>
            <a:r>
              <a:rPr lang="ru-RU" altLang="ru-RU" sz="1600" smtClean="0">
                <a:solidFill>
                  <a:srgbClr val="262E1E"/>
                </a:solidFill>
                <a:latin typeface="Times New Roman" pitchFamily="18" charset="0"/>
              </a:rPr>
              <a:t>Герб восстановлен  решением Малого совета Курского горсовета народных депутатов №48 от 27 февраля 1992 г.</a:t>
            </a:r>
          </a:p>
        </p:txBody>
      </p:sp>
      <p:pic>
        <p:nvPicPr>
          <p:cNvPr id="10245" name="Рисунок 5" descr="герб Курской области.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469" y="3861048"/>
            <a:ext cx="310861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p:cNvSpPr txBox="1">
            <a:spLocks noChangeArrowheads="1"/>
          </p:cNvSpPr>
          <p:nvPr/>
        </p:nvSpPr>
        <p:spPr bwMode="auto">
          <a:xfrm>
            <a:off x="3500438" y="3500438"/>
            <a:ext cx="53578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z="1600" dirty="0" smtClean="0">
                <a:solidFill>
                  <a:srgbClr val="262E1E"/>
                </a:solidFill>
                <a:latin typeface="Times New Roman" pitchFamily="18" charset="0"/>
              </a:rPr>
              <a:t>17 декабря 1996 года депутаты Курской областной Думы разместили летящих куропаток на обоих символах области. Закон о них гласит:</a:t>
            </a:r>
          </a:p>
          <a:p>
            <a:pPr algn="just" eaLnBrk="1" fontAlgn="base" hangingPunct="1">
              <a:spcBef>
                <a:spcPct val="0"/>
              </a:spcBef>
              <a:spcAft>
                <a:spcPct val="0"/>
              </a:spcAft>
            </a:pPr>
            <a:endParaRPr lang="ru-RU" altLang="ru-RU" sz="1600" dirty="0" smtClean="0">
              <a:solidFill>
                <a:srgbClr val="262E1E"/>
              </a:solidFill>
              <a:latin typeface="Times New Roman" pitchFamily="18" charset="0"/>
            </a:endParaRPr>
          </a:p>
          <a:p>
            <a:pPr algn="just" eaLnBrk="1" fontAlgn="base" hangingPunct="1">
              <a:spcBef>
                <a:spcPct val="0"/>
              </a:spcBef>
              <a:spcAft>
                <a:spcPct val="0"/>
              </a:spcAft>
            </a:pPr>
            <a:r>
              <a:rPr lang="ru-RU" altLang="ru-RU" sz="1600" dirty="0" smtClean="0">
                <a:solidFill>
                  <a:srgbClr val="262E1E"/>
                </a:solidFill>
                <a:latin typeface="Times New Roman" pitchFamily="18" charset="0"/>
              </a:rPr>
              <a:t>"</a:t>
            </a:r>
            <a:r>
              <a:rPr lang="ru-RU" altLang="ru-RU" sz="1600" b="1" dirty="0" smtClean="0">
                <a:solidFill>
                  <a:srgbClr val="262E1E"/>
                </a:solidFill>
                <a:latin typeface="Times New Roman" pitchFamily="18" charset="0"/>
              </a:rPr>
              <a:t>Герб Курской области</a:t>
            </a:r>
            <a:r>
              <a:rPr lang="ru-RU" altLang="ru-RU" sz="1600" dirty="0" smtClean="0">
                <a:solidFill>
                  <a:srgbClr val="262E1E"/>
                </a:solidFill>
                <a:latin typeface="Times New Roman" pitchFamily="18" charset="0"/>
              </a:rPr>
              <a:t> в основе своей имеет изображение старинного герба Курской губернии. В серебряном щите, увенчанном короной, лазурная перевязь с тремя летящими серебряными куропатками.</a:t>
            </a:r>
          </a:p>
          <a:p>
            <a:pPr algn="just" eaLnBrk="1" fontAlgn="base" hangingPunct="1">
              <a:spcBef>
                <a:spcPct val="0"/>
              </a:spcBef>
              <a:spcAft>
                <a:spcPct val="0"/>
              </a:spcAft>
            </a:pPr>
            <a:endParaRPr lang="ru-RU" altLang="ru-RU" sz="1600" dirty="0" smtClean="0">
              <a:solidFill>
                <a:srgbClr val="262E1E"/>
              </a:solidFill>
              <a:latin typeface="Times New Roman" pitchFamily="18" charset="0"/>
            </a:endParaRPr>
          </a:p>
          <a:p>
            <a:pPr algn="just" eaLnBrk="1" fontAlgn="base" hangingPunct="1">
              <a:spcBef>
                <a:spcPct val="0"/>
              </a:spcBef>
              <a:spcAft>
                <a:spcPct val="0"/>
              </a:spcAft>
            </a:pPr>
            <a:r>
              <a:rPr lang="ru-RU" altLang="ru-RU" sz="1600" dirty="0" smtClean="0">
                <a:solidFill>
                  <a:srgbClr val="262E1E"/>
                </a:solidFill>
                <a:latin typeface="Times New Roman" pitchFamily="18" charset="0"/>
              </a:rPr>
              <a:t>Щит обрамлен золотыми дубовыми листьями, перевитыми голубой лентой. В верхней части герба корона и дубовые листья соединены лентами красного цвета".</a:t>
            </a:r>
          </a:p>
        </p:txBody>
      </p:sp>
    </p:spTree>
    <p:extLst>
      <p:ext uri="{BB962C8B-B14F-4D97-AF65-F5344CB8AC3E}">
        <p14:creationId xmlns:p14="http://schemas.microsoft.com/office/powerpoint/2010/main" val="324914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143372" y="457200"/>
            <a:ext cx="4619628" cy="471470"/>
          </a:xfrm>
        </p:spPr>
        <p:txBody>
          <a:bodyPr>
            <a:noAutofit/>
          </a:bodyPr>
          <a:lstStyle/>
          <a:p>
            <a:pPr fontAlgn="ctr">
              <a:spcBef>
                <a:spcPts val="0"/>
              </a:spcBef>
            </a:pPr>
            <a:r>
              <a:rPr lang="ru-RU" sz="3200" spc="0" dirty="0">
                <a:ln>
                  <a:noFill/>
                </a:ln>
                <a:solidFill>
                  <a:srgbClr val="FF0000"/>
                </a:solidFill>
              </a:rPr>
              <a:t>Курск в 1781</a:t>
            </a:r>
            <a:endParaRPr lang="ru-RU" sz="3200" dirty="0">
              <a:solidFill>
                <a:srgbClr val="FF0000"/>
              </a:solidFill>
              <a:latin typeface="Arial"/>
            </a:endParaRPr>
          </a:p>
        </p:txBody>
      </p:sp>
      <p:sp>
        <p:nvSpPr>
          <p:cNvPr id="3" name="Текст 2"/>
          <p:cNvSpPr>
            <a:spLocks noGrp="1"/>
          </p:cNvSpPr>
          <p:nvPr>
            <p:ph type="body" idx="2"/>
          </p:nvPr>
        </p:nvSpPr>
        <p:spPr>
          <a:xfrm>
            <a:off x="4071934" y="1142984"/>
            <a:ext cx="4694114" cy="5000660"/>
          </a:xfrm>
        </p:spPr>
        <p:txBody>
          <a:bodyPr>
            <a:noAutofit/>
          </a:bodyPr>
          <a:lstStyle/>
          <a:p>
            <a:pPr algn="just"/>
            <a:r>
              <a:rPr lang="ru-RU" sz="1600" dirty="0" smtClean="0"/>
              <a:t>После большого пожара, опустошившего Курск в 1781, был принят новый генеральный план города, согласно которому центральное положение должны были занять торговые ряды (которые и были возведены на центральной площади, получившей название Красной). В 1768 появилась каменная Ильинская церковь (была известна своим хором певчих), в 1788 был построен кафедральный Казанский собор в стиле барокко; к 1778 был завершён </a:t>
            </a:r>
            <a:r>
              <a:rPr lang="ru-RU" sz="1600" dirty="0" err="1" smtClean="0"/>
              <a:t>Троице-Сергиевский</a:t>
            </a:r>
            <a:r>
              <a:rPr lang="ru-RU" sz="1600" dirty="0" smtClean="0"/>
              <a:t> собор с богатым внутренним убранством.</a:t>
            </a:r>
          </a:p>
          <a:p>
            <a:pPr algn="just"/>
            <a:r>
              <a:rPr lang="ru-RU" sz="1600" dirty="0" smtClean="0"/>
              <a:t>В 1780 в городе была открыта первая школа, в 1783 – благородное училище. В 1808 была организована мужская гимназия, в 1817 духовная семинария. Женская гимназия открылась в Курске лишь в 1870 году.</a:t>
            </a:r>
          </a:p>
          <a:p>
            <a:pPr algn="just"/>
            <a:r>
              <a:rPr lang="ru-RU" sz="1600" dirty="0" smtClean="0"/>
              <a:t>В 1797 в Курске заработала типография. Первоначально издавалась преимущественно художественная литература. В 1792 в городе появился театр (частный, братьев Барсовых).</a:t>
            </a:r>
          </a:p>
          <a:p>
            <a:pPr algn="just"/>
            <a:endParaRPr lang="ru-RU" sz="1600" dirty="0"/>
          </a:p>
        </p:txBody>
      </p:sp>
      <p:pic>
        <p:nvPicPr>
          <p:cNvPr id="5122" name="Picture 2"/>
          <p:cNvPicPr>
            <a:picLocks noGrp="1" noChangeAspect="1" noChangeArrowheads="1"/>
          </p:cNvPicPr>
          <p:nvPr>
            <p:ph sz="half" idx="1"/>
          </p:nvPr>
        </p:nvPicPr>
        <p:blipFill>
          <a:blip r:embed="rId2"/>
          <a:srcRect/>
          <a:stretch>
            <a:fillRect/>
          </a:stretch>
        </p:blipFill>
        <p:spPr bwMode="auto">
          <a:xfrm>
            <a:off x="323528" y="1340768"/>
            <a:ext cx="3614738" cy="27514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63688" y="188640"/>
            <a:ext cx="6495256" cy="668592"/>
          </a:xfrm>
        </p:spPr>
        <p:txBody>
          <a:bodyPr>
            <a:noAutofit/>
          </a:bodyPr>
          <a:lstStyle/>
          <a:p>
            <a:r>
              <a:rPr lang="ru-RU" sz="3200" b="0" spc="0" dirty="0">
                <a:ln>
                  <a:noFill/>
                </a:ln>
                <a:solidFill>
                  <a:srgbClr val="FF0000"/>
                </a:solidFill>
              </a:rPr>
              <a:t>В начале XIX века Курск</a:t>
            </a:r>
            <a:endParaRPr lang="ru-RU" sz="3200" dirty="0">
              <a:solidFill>
                <a:srgbClr val="FF0000"/>
              </a:solidFill>
            </a:endParaRPr>
          </a:p>
        </p:txBody>
      </p:sp>
      <p:sp>
        <p:nvSpPr>
          <p:cNvPr id="3" name="Текст 2"/>
          <p:cNvSpPr>
            <a:spLocks noGrp="1"/>
          </p:cNvSpPr>
          <p:nvPr>
            <p:ph type="body" idx="2"/>
          </p:nvPr>
        </p:nvSpPr>
        <p:spPr>
          <a:xfrm>
            <a:off x="4286248" y="928670"/>
            <a:ext cx="4479800" cy="5286412"/>
          </a:xfrm>
        </p:spPr>
        <p:txBody>
          <a:bodyPr>
            <a:noAutofit/>
          </a:bodyPr>
          <a:lstStyle/>
          <a:p>
            <a:pPr algn="just"/>
            <a:r>
              <a:rPr lang="ru-RU" sz="1600" dirty="0" smtClean="0"/>
              <a:t>В начале XIX века Курск – не только торговый, но и промышленный центр. В 1846 в городе насчитывалось 70 фабрик и заводов. В начале XIX века в городе уже имелась гостиница (содержалась полковницей Полторацкой). В память о событиях 1812 в городе был возведён Знаменский собор (освящён в 1826).</a:t>
            </a:r>
          </a:p>
          <a:p>
            <a:pPr algn="just"/>
            <a:r>
              <a:rPr lang="ru-RU" sz="1600" dirty="0" smtClean="0"/>
              <a:t>С конца 1860-х годов Курск – узловая станция железных дорог (в 1869 в город по железной дороге приехал Александр II). В конце XIX века Курск становится важным центром пищевой промышленности (мукомольной и сахарной); в 1883 был введён в эксплуатацию свечной завод (с 1935 – </a:t>
            </a:r>
            <a:r>
              <a:rPr lang="ru-RU" sz="1600" dirty="0" err="1" smtClean="0"/>
              <a:t>химфармзавод</a:t>
            </a:r>
            <a:r>
              <a:rPr lang="ru-RU" sz="1600" dirty="0" smtClean="0"/>
              <a:t>). Быстро развивалось городское благоустройство: 1874 годом датируется появление водопровода, 1897 – трамвайного движения (организованного бельгийской компанией «Курские трамваи», которая также проводила работы по освещению улиц). После выкупной реформы 1861 в городе стали открываться банки – филиал Международного коммерческого, городской общественный и др.</a:t>
            </a:r>
          </a:p>
          <a:p>
            <a:pPr algn="just"/>
            <a:endParaRPr lang="ru-RU" dirty="0"/>
          </a:p>
        </p:txBody>
      </p:sp>
      <p:pic>
        <p:nvPicPr>
          <p:cNvPr id="6146" name="Picture 2"/>
          <p:cNvPicPr>
            <a:picLocks noGrp="1" noChangeAspect="1" noChangeArrowheads="1"/>
          </p:cNvPicPr>
          <p:nvPr>
            <p:ph sz="half" idx="1"/>
          </p:nvPr>
        </p:nvPicPr>
        <p:blipFill>
          <a:blip r:embed="rId2"/>
          <a:srcRect/>
          <a:stretch>
            <a:fillRect/>
          </a:stretch>
        </p:blipFill>
        <p:spPr bwMode="auto">
          <a:xfrm>
            <a:off x="251520" y="1772817"/>
            <a:ext cx="3891855" cy="3096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987824" y="116632"/>
            <a:ext cx="4263008" cy="1066800"/>
          </a:xfrm>
        </p:spPr>
        <p:txBody>
          <a:bodyPr/>
          <a:lstStyle/>
          <a:p>
            <a:r>
              <a:rPr lang="ru-RU" dirty="0" smtClean="0"/>
              <a:t> </a:t>
            </a:r>
            <a:r>
              <a:rPr lang="ru-RU" sz="2800" dirty="0" smtClean="0">
                <a:solidFill>
                  <a:srgbClr val="FF0000"/>
                </a:solidFill>
              </a:rPr>
              <a:t>Курск 1903</a:t>
            </a:r>
            <a:endParaRPr lang="ru-RU" sz="2800" dirty="0">
              <a:solidFill>
                <a:srgbClr val="FF0000"/>
              </a:solidFill>
            </a:endParaRPr>
          </a:p>
        </p:txBody>
      </p:sp>
      <p:sp>
        <p:nvSpPr>
          <p:cNvPr id="3" name="Текст 2"/>
          <p:cNvSpPr>
            <a:spLocks noGrp="1"/>
          </p:cNvSpPr>
          <p:nvPr>
            <p:ph type="body" idx="2"/>
          </p:nvPr>
        </p:nvSpPr>
        <p:spPr>
          <a:xfrm>
            <a:off x="4503040" y="1772816"/>
            <a:ext cx="4479800" cy="4614882"/>
          </a:xfrm>
        </p:spPr>
        <p:txBody>
          <a:bodyPr>
            <a:normAutofit/>
          </a:bodyPr>
          <a:lstStyle/>
          <a:p>
            <a:pPr algn="just"/>
            <a:r>
              <a:rPr lang="ru-RU" sz="1600" dirty="0" smtClean="0"/>
              <a:t>В 1903 принял первых посетителей курский краеведческий музей. Вскоре в Курске появились первые кинотеатры («Иллюзион», «Мираж», «Гигант» и др.), крупная библиотека с читальным залом, два общественных сада – </a:t>
            </a:r>
            <a:r>
              <a:rPr lang="ru-RU" sz="1600" dirty="0" err="1" smtClean="0"/>
              <a:t>Лазаревский</a:t>
            </a:r>
            <a:r>
              <a:rPr lang="ru-RU" sz="1600" dirty="0" smtClean="0"/>
              <a:t> и «Ливадия», в последнем действовал летний театр. В 1896 году в городе был построен католический храм в неоготическом стиле, отреставрированный и вновь переданный Церкви в конце XX века. Всего в начале XX века в городе действовали 21 православная и одна единоверческая церковь, католическая церковь, две синагоги, лютеранские церкви, мужской и женский монастыри.</a:t>
            </a:r>
            <a:endParaRPr lang="ru-RU" sz="1600" dirty="0"/>
          </a:p>
        </p:txBody>
      </p:sp>
      <p:pic>
        <p:nvPicPr>
          <p:cNvPr id="7170" name="Picture 2"/>
          <p:cNvPicPr>
            <a:picLocks noGrp="1" noChangeAspect="1" noChangeArrowheads="1"/>
          </p:cNvPicPr>
          <p:nvPr>
            <p:ph sz="half" idx="1"/>
          </p:nvPr>
        </p:nvPicPr>
        <p:blipFill>
          <a:blip r:embed="rId2"/>
          <a:srcRect/>
          <a:stretch>
            <a:fillRect/>
          </a:stretch>
        </p:blipFill>
        <p:spPr bwMode="auto">
          <a:xfrm>
            <a:off x="323528" y="1785176"/>
            <a:ext cx="3829050" cy="31923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44008" y="908720"/>
            <a:ext cx="4336924" cy="5715040"/>
          </a:xfrm>
        </p:spPr>
        <p:txBody>
          <a:bodyPr>
            <a:normAutofit/>
          </a:bodyPr>
          <a:lstStyle/>
          <a:p>
            <a:pPr algn="just"/>
            <a:r>
              <a:rPr lang="ru-RU" sz="1600" dirty="0" smtClean="0"/>
              <a:t>В начале XX века при доминирующей роли пищевой промышленности (в Курске действовал пивоваренный Завод № 1, один из крупнейших в России, принадлежавший А. К. </a:t>
            </a:r>
            <a:r>
              <a:rPr lang="ru-RU" sz="1600" dirty="0" err="1" smtClean="0"/>
              <a:t>Квилицу</a:t>
            </a:r>
            <a:r>
              <a:rPr lang="ru-RU" sz="1600" dirty="0" smtClean="0"/>
              <a:t>) получили развитие и другие отрасли промышленности; так, в 1900-е годы в городе появились 4 </a:t>
            </a:r>
            <a:r>
              <a:rPr lang="ru-RU" sz="1600" dirty="0" err="1" smtClean="0"/>
              <a:t>ситопробойные</a:t>
            </a:r>
            <a:r>
              <a:rPr lang="ru-RU" sz="1600" dirty="0" smtClean="0"/>
              <a:t> мастерские (из них крупнейшей была мастерская Тихонова, продукция которой отправлялась на внешний рынок – в Германию, Австро-Венгрию и др.). Было организовано несколько машиностроительных предприятий (в 1914 их насчитывалось 7, из них одно – железнодорожное). Условия работы на курских предприятиях были тяжёлыми, нередко поднимались забастовки (например, в 1901-03 бастовали рабочие курских сахарных заводов). Курские рабочие участвовали во всеобщей политической стачке во время революции 1905-1907 годов; проведение стачки было организовано курскими железнодорожниками.</a:t>
            </a:r>
            <a:endParaRPr lang="ru-RU" sz="1600" dirty="0"/>
          </a:p>
        </p:txBody>
      </p:sp>
      <p:pic>
        <p:nvPicPr>
          <p:cNvPr id="8194" name="Picture 2"/>
          <p:cNvPicPr>
            <a:picLocks noGrp="1" noChangeAspect="1" noChangeArrowheads="1"/>
          </p:cNvPicPr>
          <p:nvPr>
            <p:ph sz="half" idx="1"/>
          </p:nvPr>
        </p:nvPicPr>
        <p:blipFill>
          <a:blip r:embed="rId2"/>
          <a:srcRect/>
          <a:stretch>
            <a:fillRect/>
          </a:stretch>
        </p:blipFill>
        <p:spPr bwMode="auto">
          <a:xfrm>
            <a:off x="395536" y="1700808"/>
            <a:ext cx="3971925" cy="34830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000760" y="1600200"/>
            <a:ext cx="2765288" cy="4614882"/>
          </a:xfrm>
        </p:spPr>
        <p:txBody>
          <a:bodyPr>
            <a:normAutofit/>
          </a:bodyPr>
          <a:lstStyle/>
          <a:p>
            <a:pPr algn="just"/>
            <a:r>
              <a:rPr lang="ru-RU" sz="1800" dirty="0" smtClean="0"/>
              <a:t>26 ноября (9 декабря) 1917 в городе была провозглашена советская власть. 20 сентября 1919 в город вошли войска добровольцев под командованием генерала Деникина. 19 ноября 1919 Курск взяла Красная армия</a:t>
            </a:r>
            <a:r>
              <a:rPr lang="ru-RU" dirty="0" smtClean="0"/>
              <a:t>.</a:t>
            </a:r>
            <a:endParaRPr lang="ru-RU" dirty="0"/>
          </a:p>
        </p:txBody>
      </p:sp>
      <p:pic>
        <p:nvPicPr>
          <p:cNvPr id="9218" name="Picture 2"/>
          <p:cNvPicPr>
            <a:picLocks noGrp="1" noChangeAspect="1" noChangeArrowheads="1"/>
          </p:cNvPicPr>
          <p:nvPr>
            <p:ph sz="half" idx="1"/>
          </p:nvPr>
        </p:nvPicPr>
        <p:blipFill>
          <a:blip r:embed="rId2"/>
          <a:srcRect/>
          <a:stretch>
            <a:fillRect/>
          </a:stretch>
        </p:blipFill>
        <p:spPr bwMode="auto">
          <a:xfrm>
            <a:off x="611560" y="1844824"/>
            <a:ext cx="4762500" cy="3952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Прямоугольник 1"/>
          <p:cNvSpPr/>
          <p:nvPr/>
        </p:nvSpPr>
        <p:spPr>
          <a:xfrm>
            <a:off x="2267744" y="620688"/>
            <a:ext cx="5040559" cy="430887"/>
          </a:xfrm>
          <a:prstGeom prst="rect">
            <a:avLst/>
          </a:prstGeom>
        </p:spPr>
        <p:txBody>
          <a:bodyPr vert="horz" anchor="b">
            <a:noAutofit/>
            <a:scene3d>
              <a:camera prst="orthographicFront"/>
              <a:lightRig rig="soft" dir="t">
                <a:rot lat="0" lon="0" rev="16800000"/>
              </a:lightRig>
            </a:scene3d>
            <a:sp3d prstMaterial="softEdge"/>
          </a:bodyPr>
          <a:lstStyle/>
          <a:p>
            <a:pPr eaLnBrk="0" fontAlgn="base" hangingPunct="0">
              <a:spcBef>
                <a:spcPct val="0"/>
              </a:spcBef>
              <a:spcAft>
                <a:spcPct val="0"/>
              </a:spcAft>
            </a:pPr>
            <a:r>
              <a:rPr lang="ru-RU" sz="4000" dirty="0">
                <a:ln w="6350">
                  <a:noFill/>
                </a:ln>
                <a:solidFill>
                  <a:srgbClr val="FF0000"/>
                </a:solidFill>
                <a:effectLst>
                  <a:outerShdw blurRad="114300" dist="101600" dir="2700000" algn="tl" rotWithShape="0">
                    <a:srgbClr val="000000">
                      <a:alpha val="40000"/>
                    </a:srgbClr>
                  </a:outerShdw>
                </a:effectLst>
                <a:latin typeface="+mj-lt"/>
                <a:ea typeface="+mj-ea"/>
                <a:cs typeface="+mj-cs"/>
              </a:rPr>
              <a:t>Курск  в 1917  </a:t>
            </a:r>
            <a:endParaRPr lang="ru-RU" sz="4000" dirty="0">
              <a:ln w="6350">
                <a:noFill/>
              </a:ln>
              <a:solidFill>
                <a:srgbClr val="FF0000"/>
              </a:soli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003916_20140823_114804 (621x441, 116Kb)"/>
          <p:cNvPicPr/>
          <p:nvPr/>
        </p:nvPicPr>
        <p:blipFill>
          <a:blip r:embed="rId3">
            <a:extLst>
              <a:ext uri="{28A0092B-C50C-407E-A947-70E740481C1C}">
                <a14:useLocalDpi xmlns:a14="http://schemas.microsoft.com/office/drawing/2010/main" val="0"/>
              </a:ext>
            </a:extLst>
          </a:blip>
          <a:srcRect/>
          <a:stretch>
            <a:fillRect/>
          </a:stretch>
        </p:blipFill>
        <p:spPr bwMode="auto">
          <a:xfrm>
            <a:off x="376237" y="449580"/>
            <a:ext cx="8391525" cy="5958840"/>
          </a:xfrm>
          <a:prstGeom prst="rect">
            <a:avLst/>
          </a:prstGeom>
          <a:noFill/>
          <a:ln>
            <a:noFill/>
          </a:ln>
        </p:spPr>
      </p:pic>
    </p:spTree>
    <p:extLst>
      <p:ext uri="{BB962C8B-B14F-4D97-AF65-F5344CB8AC3E}">
        <p14:creationId xmlns:p14="http://schemas.microsoft.com/office/powerpoint/2010/main" val="173128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827584" y="1532368"/>
            <a:ext cx="7650432" cy="4658290"/>
          </a:xfrm>
        </p:spPr>
        <p:txBody>
          <a:bodyPr>
            <a:normAutofit/>
          </a:bodyPr>
          <a:lstStyle/>
          <a:p>
            <a:pPr algn="just"/>
            <a:r>
              <a:rPr lang="ru-RU" sz="1600" dirty="0" smtClean="0"/>
              <a:t>В начале Великой Отечественной войны Курск обороняла не только Красная армия, но и народное ополчение. В начале ноября немецкие войска подступили к городу; в ночь на 3 ноября Курск был сдан врагу. Город сильно пострадал во время освобождения от немецкой оккупации, продолжавшейся до 8 февраля 1943, когда город освободила 60-я армия под командованием генерала И. Д. Черняховского; во время оккупации около трёх тысяч жителей города было расстреляно, почти десять тысяч – угнано в Германию. Так же памятна Курская битва (5 июля 1943 – 23 августа 1943, также известна как Битва на Курской дуге, Операция «Цитадель» нем. </a:t>
            </a:r>
            <a:r>
              <a:rPr lang="ru-RU" sz="1600" dirty="0" err="1" smtClean="0"/>
              <a:t>Unternehmen</a:t>
            </a:r>
            <a:r>
              <a:rPr lang="ru-RU" sz="1600" dirty="0" smtClean="0"/>
              <a:t> </a:t>
            </a:r>
            <a:r>
              <a:rPr lang="ru-RU" sz="1600" dirty="0" err="1" smtClean="0"/>
              <a:t>Zitadelle</a:t>
            </a:r>
            <a:r>
              <a:rPr lang="ru-RU" sz="1600" dirty="0" smtClean="0"/>
              <a:t>) по своему размаху, привлекаемым силам и средствам, напряжённости, результатам и военно-политическим последствиям, является одним из ключевых сражений Великой Отечественной войны. </a:t>
            </a:r>
            <a:r>
              <a:rPr lang="ru-RU" sz="3200" b="1" dirty="0" smtClean="0">
                <a:solidFill>
                  <a:srgbClr val="FF0000"/>
                </a:solidFill>
              </a:rPr>
              <a:t>Курская битва продолжалась сорок девять дней – с 5 июля по 23 августа 1943 г.</a:t>
            </a:r>
            <a:endParaRPr lang="ru-RU" sz="3200" b="1" dirty="0">
              <a:solidFill>
                <a:srgbClr val="FF0000"/>
              </a:solidFill>
            </a:endParaRPr>
          </a:p>
        </p:txBody>
      </p:sp>
      <p:sp>
        <p:nvSpPr>
          <p:cNvPr id="2" name="Прямоугольник 1"/>
          <p:cNvSpPr/>
          <p:nvPr/>
        </p:nvSpPr>
        <p:spPr>
          <a:xfrm>
            <a:off x="1844488" y="208929"/>
            <a:ext cx="6192688" cy="1323439"/>
          </a:xfrm>
          <a:prstGeom prst="rect">
            <a:avLst/>
          </a:prstGeom>
        </p:spPr>
        <p:txBody>
          <a:bodyPr vert="horz" anchor="b">
            <a:noAutofit/>
            <a:scene3d>
              <a:camera prst="orthographicFront"/>
              <a:lightRig rig="soft" dir="t">
                <a:rot lat="0" lon="0" rev="16800000"/>
              </a:lightRig>
            </a:scene3d>
            <a:sp3d prstMaterial="softEdge"/>
          </a:bodyPr>
          <a:lstStyle/>
          <a:p>
            <a:pPr eaLnBrk="0" fontAlgn="base" hangingPunct="0">
              <a:spcBef>
                <a:spcPct val="0"/>
              </a:spcBef>
              <a:spcAft>
                <a:spcPct val="0"/>
              </a:spcAft>
            </a:pPr>
            <a:r>
              <a:rPr lang="ru-RU" sz="4000" dirty="0">
                <a:ln w="6350">
                  <a:noFill/>
                </a:ln>
                <a:solidFill>
                  <a:srgbClr val="FF0000"/>
                </a:solidFill>
                <a:effectLst>
                  <a:outerShdw blurRad="114300" dist="101600" dir="2700000" algn="tl" rotWithShape="0">
                    <a:srgbClr val="000000">
                      <a:alpha val="40000"/>
                    </a:srgbClr>
                  </a:outerShdw>
                </a:effectLst>
                <a:latin typeface="+mj-lt"/>
                <a:ea typeface="+mj-ea"/>
                <a:cs typeface="+mj-cs"/>
              </a:rPr>
              <a:t>Курск в начале Великой Отечественной войны </a:t>
            </a:r>
            <a:endParaRPr lang="ru-RU" sz="4000" dirty="0">
              <a:ln w="6350">
                <a:noFill/>
              </a:ln>
              <a:solidFill>
                <a:srgbClr val="FF0000"/>
              </a:soli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5750" y="357188"/>
            <a:ext cx="8643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dirty="0" smtClean="0">
                <a:solidFill>
                  <a:srgbClr val="262E1E"/>
                </a:solidFill>
                <a:latin typeface="Times New Roman" pitchFamily="18" charset="0"/>
              </a:rPr>
              <a:t>  Не могли летописцы знать, сколько раз придется курянам подниматься на борьбу, не могли знать, сколько раз за века, от нас ушедшие, будут стихать знаменитые курские соловьи. Одним из самых тяжелых испытаний стала Великая Отечественная война.</a:t>
            </a:r>
          </a:p>
          <a:p>
            <a:pPr algn="just" eaLnBrk="1" fontAlgn="base" hangingPunct="1">
              <a:spcBef>
                <a:spcPct val="0"/>
              </a:spcBef>
              <a:spcAft>
                <a:spcPct val="0"/>
              </a:spcAft>
            </a:pPr>
            <a:r>
              <a:rPr lang="ru-RU" altLang="ru-RU" dirty="0" smtClean="0">
                <a:solidFill>
                  <a:srgbClr val="262E1E"/>
                </a:solidFill>
                <a:latin typeface="Times New Roman" pitchFamily="18" charset="0"/>
              </a:rPr>
              <a:t>  Но куряне выстояли и в этой войне. </a:t>
            </a:r>
          </a:p>
        </p:txBody>
      </p:sp>
      <p:pic>
        <p:nvPicPr>
          <p:cNvPr id="15363" name="Рисунок 2" descr="битва на курской дуге.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928813"/>
            <a:ext cx="6069013" cy="42052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7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урская битва и официальный сайт санаториев Кисловодска/4945204_Kyrskaya_bitva_i_sait_sanatoriev_Kislovodska (640x571, 78Kb)">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8352928" cy="61206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27904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23528" y="116632"/>
            <a:ext cx="84632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ru-RU" sz="3200" b="1" u="sng" dirty="0" smtClean="0">
                <a:solidFill>
                  <a:srgbClr val="FF0000"/>
                </a:solidFill>
                <a:latin typeface="Times New Roman" pitchFamily="18" charset="0"/>
              </a:rPr>
              <a:t>Отправляемся в путешествие по Курской земле…</a:t>
            </a:r>
          </a:p>
        </p:txBody>
      </p:sp>
      <p:sp>
        <p:nvSpPr>
          <p:cNvPr id="9219" name="TextBox 2"/>
          <p:cNvSpPr txBox="1">
            <a:spLocks noChangeArrowheads="1"/>
          </p:cNvSpPr>
          <p:nvPr/>
        </p:nvSpPr>
        <p:spPr bwMode="auto">
          <a:xfrm>
            <a:off x="323529" y="1078199"/>
            <a:ext cx="83918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z="1600" dirty="0" smtClean="0">
                <a:solidFill>
                  <a:srgbClr val="262E1E"/>
                </a:solidFill>
                <a:latin typeface="Times New Roman" pitchFamily="18" charset="0"/>
              </a:rPr>
              <a:t>  Тысячи названий на карте Курского  края. Это – язык земли, это память истории. Хорошо сказал о них поэт Валентин Сидоров:</a:t>
            </a:r>
          </a:p>
        </p:txBody>
      </p:sp>
      <p:sp>
        <p:nvSpPr>
          <p:cNvPr id="9220" name="TextBox 3"/>
          <p:cNvSpPr txBox="1">
            <a:spLocks noChangeArrowheads="1"/>
          </p:cNvSpPr>
          <p:nvPr/>
        </p:nvSpPr>
        <p:spPr bwMode="auto">
          <a:xfrm>
            <a:off x="467544" y="2037535"/>
            <a:ext cx="4254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b="1" i="1" dirty="0" smtClean="0">
                <a:solidFill>
                  <a:srgbClr val="262E1E"/>
                </a:solidFill>
                <a:latin typeface="Times New Roman" pitchFamily="18" charset="0"/>
              </a:rPr>
              <a:t>Люблю старинные названья</a:t>
            </a:r>
          </a:p>
          <a:p>
            <a:pPr algn="just" eaLnBrk="1" fontAlgn="base" hangingPunct="1">
              <a:spcBef>
                <a:spcPct val="0"/>
              </a:spcBef>
              <a:spcAft>
                <a:spcPct val="0"/>
              </a:spcAft>
            </a:pPr>
            <a:r>
              <a:rPr lang="ru-RU" altLang="ru-RU" b="1" i="1" dirty="0" smtClean="0">
                <a:solidFill>
                  <a:srgbClr val="262E1E"/>
                </a:solidFill>
                <a:latin typeface="Times New Roman" pitchFamily="18" charset="0"/>
              </a:rPr>
              <a:t>Российских рек и городов, </a:t>
            </a:r>
          </a:p>
          <a:p>
            <a:pPr algn="just" eaLnBrk="1" fontAlgn="base" hangingPunct="1">
              <a:spcBef>
                <a:spcPct val="0"/>
              </a:spcBef>
              <a:spcAft>
                <a:spcPct val="0"/>
              </a:spcAft>
            </a:pPr>
            <a:r>
              <a:rPr lang="ru-RU" altLang="ru-RU" b="1" i="1" dirty="0" smtClean="0">
                <a:solidFill>
                  <a:srgbClr val="262E1E"/>
                </a:solidFill>
                <a:latin typeface="Times New Roman" pitchFamily="18" charset="0"/>
              </a:rPr>
              <a:t>Они как будто изваянья</a:t>
            </a:r>
          </a:p>
          <a:p>
            <a:pPr algn="just" eaLnBrk="1" fontAlgn="base" hangingPunct="1">
              <a:spcBef>
                <a:spcPct val="0"/>
              </a:spcBef>
              <a:spcAft>
                <a:spcPct val="0"/>
              </a:spcAft>
            </a:pPr>
            <a:r>
              <a:rPr lang="ru-RU" altLang="ru-RU" b="1" i="1" dirty="0" smtClean="0">
                <a:solidFill>
                  <a:srgbClr val="262E1E"/>
                </a:solidFill>
                <a:latin typeface="Times New Roman" pitchFamily="18" charset="0"/>
              </a:rPr>
              <a:t>Во мгле растаявших годов.</a:t>
            </a:r>
          </a:p>
        </p:txBody>
      </p:sp>
      <p:sp>
        <p:nvSpPr>
          <p:cNvPr id="9221" name="TextBox 4"/>
          <p:cNvSpPr txBox="1">
            <a:spLocks noChangeArrowheads="1"/>
          </p:cNvSpPr>
          <p:nvPr/>
        </p:nvSpPr>
        <p:spPr bwMode="auto">
          <a:xfrm>
            <a:off x="467544" y="3807321"/>
            <a:ext cx="32559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dirty="0" smtClean="0">
                <a:solidFill>
                  <a:srgbClr val="262E1E"/>
                </a:solidFill>
                <a:latin typeface="Times New Roman" pitchFamily="18" charset="0"/>
              </a:rPr>
              <a:t> </a:t>
            </a:r>
            <a:r>
              <a:rPr lang="ru-RU" altLang="ru-RU" dirty="0" smtClean="0">
                <a:solidFill>
                  <a:srgbClr val="262E1E"/>
                </a:solidFill>
                <a:latin typeface="Times New Roman" pitchFamily="18" charset="0"/>
              </a:rPr>
              <a:t>Город </a:t>
            </a:r>
            <a:r>
              <a:rPr lang="ru-RU" altLang="ru-RU" b="1" dirty="0" smtClean="0">
                <a:solidFill>
                  <a:srgbClr val="262E1E"/>
                </a:solidFill>
                <a:latin typeface="Times New Roman" pitchFamily="18" charset="0"/>
              </a:rPr>
              <a:t>Курск</a:t>
            </a:r>
            <a:r>
              <a:rPr lang="ru-RU" altLang="ru-RU" dirty="0" smtClean="0">
                <a:solidFill>
                  <a:srgbClr val="262E1E"/>
                </a:solidFill>
                <a:latin typeface="Times New Roman" pitchFamily="18" charset="0"/>
              </a:rPr>
              <a:t> расположен </a:t>
            </a:r>
          </a:p>
          <a:p>
            <a:pPr algn="just" eaLnBrk="1" fontAlgn="base" hangingPunct="1">
              <a:spcBef>
                <a:spcPct val="0"/>
              </a:spcBef>
              <a:spcAft>
                <a:spcPct val="0"/>
              </a:spcAft>
            </a:pPr>
            <a:r>
              <a:rPr lang="ru-RU" altLang="ru-RU" dirty="0" smtClean="0">
                <a:solidFill>
                  <a:srgbClr val="262E1E"/>
                </a:solidFill>
                <a:latin typeface="Times New Roman" pitchFamily="18" charset="0"/>
              </a:rPr>
              <a:t>при впадении реки </a:t>
            </a:r>
            <a:r>
              <a:rPr lang="ru-RU" altLang="ru-RU" dirty="0" err="1" smtClean="0">
                <a:solidFill>
                  <a:srgbClr val="262E1E"/>
                </a:solidFill>
                <a:latin typeface="Times New Roman" pitchFamily="18" charset="0"/>
              </a:rPr>
              <a:t>Тускарь</a:t>
            </a:r>
            <a:r>
              <a:rPr lang="ru-RU" altLang="ru-RU" dirty="0" smtClean="0">
                <a:solidFill>
                  <a:srgbClr val="262E1E"/>
                </a:solidFill>
                <a:latin typeface="Times New Roman" pitchFamily="18" charset="0"/>
              </a:rPr>
              <a:t> </a:t>
            </a:r>
          </a:p>
          <a:p>
            <a:pPr algn="just" eaLnBrk="1" fontAlgn="base" hangingPunct="1">
              <a:spcBef>
                <a:spcPct val="0"/>
              </a:spcBef>
              <a:spcAft>
                <a:spcPct val="0"/>
              </a:spcAft>
            </a:pPr>
            <a:r>
              <a:rPr lang="ru-RU" altLang="ru-RU" dirty="0" smtClean="0">
                <a:solidFill>
                  <a:srgbClr val="262E1E"/>
                </a:solidFill>
                <a:latin typeface="Times New Roman" pitchFamily="18" charset="0"/>
              </a:rPr>
              <a:t>в реку Сейм. В этих же местах </a:t>
            </a:r>
          </a:p>
          <a:p>
            <a:pPr algn="just" eaLnBrk="1" fontAlgn="base" hangingPunct="1">
              <a:spcBef>
                <a:spcPct val="0"/>
              </a:spcBef>
              <a:spcAft>
                <a:spcPct val="0"/>
              </a:spcAft>
            </a:pPr>
            <a:r>
              <a:rPr lang="ru-RU" altLang="ru-RU" dirty="0" smtClean="0">
                <a:solidFill>
                  <a:srgbClr val="262E1E"/>
                </a:solidFill>
                <a:latin typeface="Times New Roman" pitchFamily="18" charset="0"/>
              </a:rPr>
              <a:t>течет небольшой ручей </a:t>
            </a:r>
            <a:r>
              <a:rPr lang="ru-RU" altLang="ru-RU" b="1" dirty="0" smtClean="0">
                <a:solidFill>
                  <a:srgbClr val="262E1E"/>
                </a:solidFill>
                <a:latin typeface="Times New Roman" pitchFamily="18" charset="0"/>
              </a:rPr>
              <a:t>Кур</a:t>
            </a:r>
            <a:r>
              <a:rPr lang="ru-RU" altLang="ru-RU" dirty="0" smtClean="0">
                <a:solidFill>
                  <a:srgbClr val="262E1E"/>
                </a:solidFill>
                <a:latin typeface="Times New Roman" pitchFamily="18" charset="0"/>
              </a:rPr>
              <a:t>, </a:t>
            </a:r>
          </a:p>
          <a:p>
            <a:pPr algn="just" eaLnBrk="1" fontAlgn="base" hangingPunct="1">
              <a:spcBef>
                <a:spcPct val="0"/>
              </a:spcBef>
              <a:spcAft>
                <a:spcPct val="0"/>
              </a:spcAft>
            </a:pPr>
            <a:r>
              <a:rPr lang="ru-RU" altLang="ru-RU" dirty="0" smtClean="0">
                <a:solidFill>
                  <a:srgbClr val="262E1E"/>
                </a:solidFill>
                <a:latin typeface="Times New Roman" pitchFamily="18" charset="0"/>
              </a:rPr>
              <a:t>от которого и получил свое </a:t>
            </a:r>
          </a:p>
          <a:p>
            <a:pPr algn="just" eaLnBrk="1" fontAlgn="base" hangingPunct="1">
              <a:spcBef>
                <a:spcPct val="0"/>
              </a:spcBef>
              <a:spcAft>
                <a:spcPct val="0"/>
              </a:spcAft>
            </a:pPr>
            <a:r>
              <a:rPr lang="ru-RU" altLang="ru-RU" dirty="0" smtClean="0">
                <a:solidFill>
                  <a:srgbClr val="262E1E"/>
                </a:solidFill>
                <a:latin typeface="Times New Roman" pitchFamily="18" charset="0"/>
              </a:rPr>
              <a:t>Название город.</a:t>
            </a:r>
          </a:p>
        </p:txBody>
      </p:sp>
      <p:pic>
        <p:nvPicPr>
          <p:cNvPr id="9222" name="Рисунок 5" descr="река на курской земле.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4384" y="1988840"/>
            <a:ext cx="5091113"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670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4373505"/>
          </a:xfrm>
          <a:prstGeom prst="rect">
            <a:avLst/>
          </a:prstGeom>
        </p:spPr>
        <p:txBody>
          <a:bodyPr wrap="square">
            <a:spAutoFit/>
          </a:bodyPr>
          <a:lstStyle/>
          <a:p>
            <a:pPr algn="just">
              <a:lnSpc>
                <a:spcPct val="107000"/>
              </a:lnSpc>
              <a:spcAft>
                <a:spcPts val="800"/>
              </a:spcAft>
            </a:pPr>
            <a:r>
              <a:rPr lang="ru-RU" sz="2000" dirty="0">
                <a:latin typeface="Times New Roman"/>
                <a:ea typeface="Times New Roman"/>
                <a:cs typeface="Times New Roman"/>
              </a:rPr>
              <a:t>23 августа 2014 года </a:t>
            </a:r>
            <a:r>
              <a:rPr lang="ru-RU" sz="2000" dirty="0" smtClean="0">
                <a:latin typeface="Times New Roman"/>
                <a:ea typeface="Times New Roman"/>
                <a:cs typeface="Times New Roman"/>
              </a:rPr>
              <a:t> один </a:t>
            </a:r>
            <a:r>
              <a:rPr lang="ru-RU" sz="2000" dirty="0">
                <a:latin typeface="Times New Roman"/>
                <a:ea typeface="Times New Roman"/>
                <a:cs typeface="Times New Roman"/>
              </a:rPr>
              <a:t>из дней воинской славы России, а именно </a:t>
            </a:r>
            <a:r>
              <a:rPr lang="ru-RU" sz="2000" dirty="0" smtClean="0">
                <a:latin typeface="Times New Roman"/>
                <a:ea typeface="Times New Roman"/>
                <a:cs typeface="Times New Roman"/>
              </a:rPr>
              <a:t>Курская битва, </a:t>
            </a:r>
            <a:r>
              <a:rPr lang="ru-RU" sz="2000" dirty="0">
                <a:latin typeface="Times New Roman"/>
                <a:ea typeface="Times New Roman"/>
                <a:cs typeface="Times New Roman"/>
              </a:rPr>
              <a:t>которая занимает в Великой Отечественной войне важное место. Она продолжалась 50 дней и ночей с 5 июля по 23 августа 1943 г. По своему ожесточению и упорству эта битва не имеет себе равных. С обеих сторон в ней участвовало свыше 4 млн. человек, 69 тыс. орудий и минометов, более 13 000 танков, около 12 тысяч боевых самолетов. Сокрушительный разгром гитлеровских войск на курской дуге и последующий выход советских войск к Днепру завершили коренной перелом в ходе Великой Отечественной войны. По мнению Маршала Советского Союза Г.К. Жукова сражение на курской дуге "по своим масштабам, ожесточенности, быстротечности и сменяемости боевой обстановки, стремительности и упорству борьбы, по количеству людей, не имеет равных в мировой истории за всю историю войн. Курская битва, несомненно, самая крупная битва."</a:t>
            </a:r>
            <a:endParaRPr lang="ru-RU" sz="2000" dirty="0">
              <a:effectLst/>
              <a:latin typeface="Calibri"/>
              <a:ea typeface="Calibri"/>
              <a:cs typeface="Times New Roman"/>
            </a:endParaRPr>
          </a:p>
        </p:txBody>
      </p:sp>
      <p:pic>
        <p:nvPicPr>
          <p:cNvPr id="3" name="Рисунок 2" descr="http://planeta.tspu.ru/files/site/trifonova/images/d_medal-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06161"/>
            <a:ext cx="8640960" cy="1780363"/>
          </a:xfrm>
          <a:prstGeom prst="rect">
            <a:avLst/>
          </a:prstGeom>
          <a:noFill/>
          <a:ln>
            <a:noFill/>
          </a:ln>
        </p:spPr>
      </p:pic>
    </p:spTree>
    <p:extLst>
      <p:ext uri="{BB962C8B-B14F-4D97-AF65-F5344CB8AC3E}">
        <p14:creationId xmlns:p14="http://schemas.microsoft.com/office/powerpoint/2010/main" val="339409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925" y="188640"/>
            <a:ext cx="8496944" cy="6706964"/>
          </a:xfrm>
          <a:prstGeom prst="rect">
            <a:avLst/>
          </a:prstGeom>
        </p:spPr>
        <p:txBody>
          <a:bodyPr wrap="square">
            <a:spAutoFit/>
          </a:bodyPr>
          <a:lstStyle/>
          <a:p>
            <a:pPr>
              <a:spcAft>
                <a:spcPts val="1875"/>
              </a:spcAft>
            </a:pPr>
            <a:r>
              <a:rPr lang="ru-RU" sz="2000" b="1" dirty="0">
                <a:latin typeface="Calibri" panose="020F0502020204030204" pitchFamily="34" charset="0"/>
                <a:ea typeface="Calibri"/>
                <a:cs typeface="Times New Roman"/>
              </a:rPr>
              <a:t>Москва салютует военным успехам Красной Армии</a:t>
            </a:r>
            <a:r>
              <a:rPr lang="ru-RU" sz="2000" b="1" dirty="0" smtClean="0">
                <a:latin typeface="Calibri" panose="020F0502020204030204" pitchFamily="34" charset="0"/>
                <a:ea typeface="Calibri"/>
                <a:cs typeface="Times New Roman"/>
              </a:rPr>
              <a:t>.</a:t>
            </a:r>
            <a:r>
              <a:rPr lang="ru-RU" sz="2000" dirty="0">
                <a:latin typeface="Arial"/>
                <a:ea typeface="Times New Roman"/>
                <a:cs typeface="Times New Roman"/>
              </a:rPr>
              <a:t> </a:t>
            </a:r>
            <a:r>
              <a:rPr lang="ru-RU" sz="2000" dirty="0">
                <a:latin typeface="Calibri" panose="020F0502020204030204" pitchFamily="34" charset="0"/>
                <a:ea typeface="Times New Roman"/>
                <a:cs typeface="Times New Roman"/>
              </a:rPr>
              <a:t>Орёл и Белгород освобождены! Зарябило в глазах, пересохло горло. Торопливо глотнул воды, рывком расстегнул воротник… Все охватившие меня чувства вложил я в заключительные строки: «Сегодня, 5 августа, в 24 часа столица нашей Родины — Москва будет салютовать нашим доблестным войскам, освободившим Орёл и Белгород, двенадцатью артиллерийскими залпами из 120 орудий</a:t>
            </a:r>
            <a:r>
              <a:rPr lang="ru-RU" sz="2000" dirty="0" smtClean="0">
                <a:latin typeface="Calibri" panose="020F0502020204030204" pitchFamily="34" charset="0"/>
                <a:ea typeface="Times New Roman"/>
                <a:cs typeface="Times New Roman"/>
              </a:rPr>
              <a:t>»- (</a:t>
            </a:r>
            <a:r>
              <a:rPr lang="ru-RU" sz="2000" dirty="0" err="1" smtClean="0">
                <a:latin typeface="Calibri" panose="020F0502020204030204" pitchFamily="34" charset="0"/>
                <a:ea typeface="Times New Roman"/>
                <a:cs typeface="Times New Roman"/>
              </a:rPr>
              <a:t>Ю.Левитан</a:t>
            </a:r>
            <a:r>
              <a:rPr lang="ru-RU" sz="2000" dirty="0" smtClean="0">
                <a:latin typeface="Calibri" panose="020F0502020204030204" pitchFamily="34" charset="0"/>
                <a:ea typeface="Times New Roman"/>
                <a:cs typeface="Times New Roman"/>
              </a:rPr>
              <a:t>.)</a:t>
            </a:r>
            <a:endParaRPr lang="ru-RU" sz="2000" dirty="0">
              <a:latin typeface="Calibri" panose="020F0502020204030204" pitchFamily="34" charset="0"/>
              <a:ea typeface="Calibri"/>
              <a:cs typeface="Times New Roman"/>
            </a:endParaRPr>
          </a:p>
          <a:p>
            <a:pPr fontAlgn="t">
              <a:spcAft>
                <a:spcPts val="0"/>
              </a:spcAft>
            </a:pPr>
            <a:r>
              <a:rPr lang="ru-RU" sz="2000" b="1" dirty="0" smtClean="0">
                <a:latin typeface="Calibri" panose="020F0502020204030204" pitchFamily="34" charset="0"/>
                <a:ea typeface="Calibri"/>
                <a:cs typeface="Times New Roman"/>
              </a:rPr>
              <a:t> </a:t>
            </a:r>
            <a:r>
              <a:rPr lang="ru-RU" sz="2000" b="1" dirty="0">
                <a:latin typeface="Calibri" panose="020F0502020204030204" pitchFamily="34" charset="0"/>
                <a:ea typeface="Calibri"/>
                <a:cs typeface="Times New Roman"/>
              </a:rPr>
              <a:t>Поэт Александр Твардовский этому событию посвятил следующие строки</a:t>
            </a:r>
            <a:r>
              <a:rPr lang="ru-RU" sz="2000" b="1" dirty="0" smtClean="0">
                <a:latin typeface="Calibri" panose="020F0502020204030204" pitchFamily="34" charset="0"/>
                <a:ea typeface="Calibri"/>
                <a:cs typeface="Times New Roman"/>
              </a:rPr>
              <a:t>:</a:t>
            </a:r>
          </a:p>
          <a:p>
            <a:pPr fontAlgn="t">
              <a:spcAft>
                <a:spcPts val="0"/>
              </a:spcAft>
            </a:pPr>
            <a:r>
              <a:rPr lang="ru-RU" sz="2000" b="1" dirty="0">
                <a:solidFill>
                  <a:srgbClr val="000000"/>
                </a:solidFill>
                <a:latin typeface="Calibri" panose="020F0502020204030204" pitchFamily="34" charset="0"/>
                <a:ea typeface="Calibri"/>
                <a:cs typeface="Times New Roman"/>
              </a:rPr>
              <a:t> </a:t>
            </a:r>
            <a:r>
              <a:rPr lang="ru-RU" sz="2000" b="1" dirty="0">
                <a:latin typeface="Calibri" panose="020F0502020204030204" pitchFamily="34" charset="0"/>
                <a:ea typeface="Calibri"/>
                <a:cs typeface="Times New Roman"/>
              </a:rPr>
              <a:t> </a:t>
            </a:r>
          </a:p>
          <a:p>
            <a:pPr algn="just">
              <a:spcAft>
                <a:spcPts val="0"/>
              </a:spcAft>
            </a:pPr>
            <a:r>
              <a:rPr lang="ru-RU" sz="1600" b="1" i="1" dirty="0" smtClean="0">
                <a:latin typeface="Calibri" panose="020F0502020204030204" pitchFamily="34" charset="0"/>
                <a:ea typeface="Times New Roman"/>
                <a:cs typeface="Times New Roman"/>
              </a:rPr>
              <a:t>В </a:t>
            </a:r>
            <a:r>
              <a:rPr lang="ru-RU" sz="1600" b="1" i="1" dirty="0">
                <a:latin typeface="Calibri" panose="020F0502020204030204" pitchFamily="34" charset="0"/>
                <a:ea typeface="Times New Roman"/>
                <a:cs typeface="Times New Roman"/>
              </a:rPr>
              <a:t>привычных сумерках суровых</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Полночным залпам торжества,</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Рукоплеща победе новой,</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Внимала матушка-Москва.</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 </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И говор праздничный орудий</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В сердцах взволнованных людей</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Был отголоском грозных буден,</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Был громом ваших батарей.</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 </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И каждый дом и переулок,</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И каждым камнем вся Москва</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Распознавала в этих гулах -</a:t>
            </a:r>
            <a:endParaRPr lang="ru-RU" sz="1600" b="1" i="1" dirty="0">
              <a:latin typeface="Calibri" panose="020F0502020204030204" pitchFamily="34" charset="0"/>
              <a:ea typeface="Calibri"/>
              <a:cs typeface="Times New Roman"/>
            </a:endParaRPr>
          </a:p>
          <a:p>
            <a:pPr algn="just">
              <a:spcAft>
                <a:spcPts val="0"/>
              </a:spcAft>
            </a:pPr>
            <a:r>
              <a:rPr lang="ru-RU" sz="1600" b="1" i="1" dirty="0">
                <a:latin typeface="Calibri" panose="020F0502020204030204" pitchFamily="34" charset="0"/>
                <a:ea typeface="Times New Roman"/>
                <a:cs typeface="Times New Roman"/>
              </a:rPr>
              <a:t>Орел и Белгород - слова</a:t>
            </a:r>
            <a:r>
              <a:rPr lang="ru-RU" sz="1600" b="1" i="1" dirty="0">
                <a:solidFill>
                  <a:srgbClr val="333313"/>
                </a:solidFill>
                <a:latin typeface="Calibri" panose="020F0502020204030204" pitchFamily="34" charset="0"/>
                <a:ea typeface="Times New Roman"/>
                <a:cs typeface="Times New Roman"/>
              </a:rPr>
              <a:t>.</a:t>
            </a:r>
            <a:endParaRPr lang="ru-RU" sz="1600" b="1" i="1" dirty="0">
              <a:effectLst/>
              <a:latin typeface="Calibri" panose="020F0502020204030204" pitchFamily="34" charset="0"/>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488" y="3212976"/>
            <a:ext cx="3809928" cy="33616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118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11960" y="716298"/>
            <a:ext cx="4622676" cy="5786478"/>
          </a:xfrm>
        </p:spPr>
        <p:txBody>
          <a:bodyPr>
            <a:normAutofit/>
          </a:bodyPr>
          <a:lstStyle/>
          <a:p>
            <a:pPr algn="just"/>
            <a:r>
              <a:rPr lang="ru-RU" sz="1600" dirty="0" smtClean="0"/>
              <a:t>Восстановление предприятий города началось уже в феврале 1944; тогда же возродилась и культурная жизнь города – 19 февраля открылся кинотеатр, 27 февраля – драматический театр. К 1950 городское хозяйство было полностью восстановлено.</a:t>
            </a:r>
          </a:p>
          <a:p>
            <a:pPr algn="just"/>
            <a:r>
              <a:rPr lang="ru-RU" sz="1600" dirty="0" smtClean="0"/>
              <a:t>Ещё 1930-х в городе появилось несколько крупных образовательных учреждений: в 1934 – педагогический институт (ныне Курский государственный университет), в 1936 – медицинский (ныне Курский государственный медицинский университет). Развитие системы образовательных учреждений продолжилось и в послевоенные годы: в 1956 начал работу сельскохозяйственный институт (ныне Курская сельскохозяйственная академия), в 1964 – политехнический (ныне Курский государственный технический университет[1]), в 1994 – институт непрерывного образования.</a:t>
            </a:r>
          </a:p>
          <a:p>
            <a:pPr algn="just"/>
            <a:endParaRPr lang="ru-RU" sz="1600" dirty="0"/>
          </a:p>
        </p:txBody>
      </p:sp>
      <p:pic>
        <p:nvPicPr>
          <p:cNvPr id="11266" name="Picture 2"/>
          <p:cNvPicPr>
            <a:picLocks noGrp="1" noChangeAspect="1" noChangeArrowheads="1"/>
          </p:cNvPicPr>
          <p:nvPr>
            <p:ph sz="half" idx="1"/>
          </p:nvPr>
        </p:nvPicPr>
        <p:blipFill>
          <a:blip r:embed="rId2"/>
          <a:srcRect/>
          <a:stretch>
            <a:fillRect/>
          </a:stretch>
        </p:blipFill>
        <p:spPr bwMode="auto">
          <a:xfrm>
            <a:off x="251520" y="1340768"/>
            <a:ext cx="3816424" cy="37444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Прямоугольник 1"/>
          <p:cNvSpPr/>
          <p:nvPr/>
        </p:nvSpPr>
        <p:spPr>
          <a:xfrm>
            <a:off x="611560" y="423911"/>
            <a:ext cx="4222845" cy="584775"/>
          </a:xfrm>
          <a:prstGeom prst="rect">
            <a:avLst/>
          </a:prstGeom>
        </p:spPr>
        <p:txBody>
          <a:bodyPr wrap="square">
            <a:spAutoFit/>
          </a:bodyPr>
          <a:lstStyle/>
          <a:p>
            <a:r>
              <a:rPr lang="ru-RU" sz="3200" b="1" dirty="0" smtClean="0">
                <a:solidFill>
                  <a:srgbClr val="FF0000"/>
                </a:solidFill>
              </a:rPr>
              <a:t>Февраль </a:t>
            </a:r>
            <a:r>
              <a:rPr lang="ru-RU" sz="3200" b="1" dirty="0" smtClean="0">
                <a:solidFill>
                  <a:srgbClr val="FF0000"/>
                </a:solidFill>
              </a:rPr>
              <a:t>1944</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9802" y="675923"/>
            <a:ext cx="3960440" cy="4443973"/>
          </a:xfrm>
          <a:prstGeom prst="rect">
            <a:avLst/>
          </a:prstGeom>
        </p:spPr>
        <p:txBody>
          <a:bodyPr wrap="square">
            <a:spAutoFit/>
          </a:bodyPr>
          <a:lstStyle/>
          <a:p>
            <a:pPr lvl="0" algn="just" fontAlgn="base">
              <a:lnSpc>
                <a:spcPct val="107000"/>
              </a:lnSpc>
              <a:spcAft>
                <a:spcPts val="1200"/>
              </a:spcAft>
            </a:pPr>
            <a:r>
              <a:rPr lang="ru-RU" sz="1600" dirty="0" smtClean="0">
                <a:solidFill>
                  <a:srgbClr val="000000"/>
                </a:solidFill>
                <a:ea typeface="Calibri"/>
                <a:cs typeface="Times New Roman"/>
              </a:rPr>
              <a:t> </a:t>
            </a:r>
            <a:r>
              <a:rPr lang="ru-RU" sz="1600" dirty="0">
                <a:solidFill>
                  <a:srgbClr val="000000"/>
                </a:solidFill>
                <a:ea typeface="Calibri"/>
                <a:cs typeface="Times New Roman"/>
              </a:rPr>
              <a:t>27 апреля 2007 года Указом Президента РФ за мужество, стойкость и массовый героизм, проявленные защитниками города в борьбе за свободу и независимость Отечества, Курску в числе первых в стране было присвоено почетное звание Российской Федерации «Город воинской славы». Стела, открытая на проспекте Победы рядом с мемориальным комплексом, отныне будет символизировать воинскую доблесть и мужество курян, проявленные в годы Великой Отечественной </a:t>
            </a:r>
            <a:r>
              <a:rPr lang="ru-RU" sz="1600" dirty="0" smtClean="0">
                <a:solidFill>
                  <a:srgbClr val="000000"/>
                </a:solidFill>
                <a:ea typeface="Calibri"/>
                <a:cs typeface="Times New Roman"/>
              </a:rPr>
              <a:t>войны.</a:t>
            </a:r>
          </a:p>
          <a:p>
            <a:pPr lvl="0" algn="just" fontAlgn="base">
              <a:lnSpc>
                <a:spcPct val="107000"/>
              </a:lnSpc>
              <a:spcAft>
                <a:spcPts val="1200"/>
              </a:spcAft>
            </a:pPr>
            <a:r>
              <a:rPr lang="ru-RU" sz="1600" dirty="0" smtClean="0">
                <a:solidFill>
                  <a:srgbClr val="000000"/>
                </a:solidFill>
                <a:ea typeface="Calibri"/>
                <a:cs typeface="Times New Roman"/>
              </a:rPr>
              <a:t>245 курян </a:t>
            </a:r>
            <a:r>
              <a:rPr lang="ru-RU" sz="1600" dirty="0" err="1" smtClean="0">
                <a:solidFill>
                  <a:srgbClr val="000000"/>
                </a:solidFill>
                <a:ea typeface="Calibri"/>
                <a:cs typeface="Times New Roman"/>
              </a:rPr>
              <a:t>удостоины</a:t>
            </a:r>
            <a:r>
              <a:rPr lang="ru-RU" sz="1600" dirty="0" smtClean="0">
                <a:solidFill>
                  <a:srgbClr val="000000"/>
                </a:solidFill>
                <a:ea typeface="Calibri"/>
                <a:cs typeface="Times New Roman"/>
              </a:rPr>
              <a:t>  звания Героя Советского Союза, 61 – орденов Славы трех степеней 1941-1945гг</a:t>
            </a:r>
            <a:endParaRPr lang="ru-RU" sz="1600" dirty="0">
              <a:solidFill>
                <a:prstClr val="black"/>
              </a:solidFill>
              <a:ea typeface="Calibri"/>
              <a:cs typeface="Times New Roman"/>
            </a:endParaRPr>
          </a:p>
        </p:txBody>
      </p:sp>
      <p:pic>
        <p:nvPicPr>
          <p:cNvPr id="4" name="Рисунок 3" descr="http://www.dizaincentr.ru/image/catalogue/city.work.371.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1646"/>
            <a:ext cx="4680520" cy="4752528"/>
          </a:xfrm>
          <a:prstGeom prst="rect">
            <a:avLst/>
          </a:prstGeom>
          <a:noFill/>
          <a:ln>
            <a:noFill/>
          </a:ln>
        </p:spPr>
      </p:pic>
    </p:spTree>
    <p:extLst>
      <p:ext uri="{BB962C8B-B14F-4D97-AF65-F5344CB8AC3E}">
        <p14:creationId xmlns:p14="http://schemas.microsoft.com/office/powerpoint/2010/main" val="2799638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флаг Курской области.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28625"/>
            <a:ext cx="1905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a:off x="428625" y="1857375"/>
            <a:ext cx="3643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mtClean="0">
                <a:solidFill>
                  <a:srgbClr val="262E1E"/>
                </a:solidFill>
                <a:latin typeface="Times New Roman" pitchFamily="18" charset="0"/>
              </a:rPr>
              <a:t>"</a:t>
            </a:r>
            <a:r>
              <a:rPr lang="ru-RU" altLang="ru-RU" b="1" smtClean="0">
                <a:solidFill>
                  <a:srgbClr val="262E1E"/>
                </a:solidFill>
                <a:latin typeface="Times New Roman" pitchFamily="18" charset="0"/>
              </a:rPr>
              <a:t>Флаг Курской области </a:t>
            </a:r>
            <a:r>
              <a:rPr lang="ru-RU" altLang="ru-RU" smtClean="0">
                <a:solidFill>
                  <a:srgbClr val="262E1E"/>
                </a:solidFill>
                <a:latin typeface="Times New Roman" pitchFamily="18" charset="0"/>
              </a:rPr>
              <a:t>представляет собой прямоугольное полотнище, состоящее из пяти полос: красного, серебряного, золотого, черного и красного цветов. Полосы красного цвета равновелики. Полосы серебряного, золотого и черного цветов равновелики между собой. Отношение ширины полосы красного цвета к ширине одной из полос серебряного, золотого или черного цветов - два к одному. В центре флага расположен герб Курской области. Отношение ширины флага к его длине - 2:3".</a:t>
            </a:r>
          </a:p>
        </p:txBody>
      </p:sp>
      <p:sp>
        <p:nvSpPr>
          <p:cNvPr id="11268" name="TextBox 3"/>
          <p:cNvSpPr txBox="1">
            <a:spLocks noChangeArrowheads="1"/>
          </p:cNvSpPr>
          <p:nvPr/>
        </p:nvSpPr>
        <p:spPr bwMode="auto">
          <a:xfrm>
            <a:off x="4499992" y="357188"/>
            <a:ext cx="4358258"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z="1200" b="1" dirty="0" smtClean="0">
                <a:latin typeface="Times New Roman" pitchFamily="18" charset="0"/>
              </a:rPr>
              <a:t>Наш древний Курск, тебе земной поклон, </a:t>
            </a:r>
          </a:p>
          <a:p>
            <a:pPr eaLnBrk="1" fontAlgn="base" hangingPunct="1">
              <a:spcBef>
                <a:spcPct val="0"/>
              </a:spcBef>
              <a:spcAft>
                <a:spcPct val="0"/>
              </a:spcAft>
            </a:pPr>
            <a:r>
              <a:rPr lang="ru-RU" altLang="ru-RU" sz="1200" b="1" dirty="0" smtClean="0">
                <a:latin typeface="Times New Roman" pitchFamily="18" charset="0"/>
              </a:rPr>
              <a:t>Святая отчая земля! </a:t>
            </a:r>
          </a:p>
          <a:p>
            <a:pPr eaLnBrk="1" fontAlgn="base" hangingPunct="1">
              <a:spcBef>
                <a:spcPct val="0"/>
              </a:spcBef>
              <a:spcAft>
                <a:spcPct val="0"/>
              </a:spcAft>
            </a:pPr>
            <a:r>
              <a:rPr lang="ru-RU" altLang="ru-RU" sz="1200" b="1" dirty="0" smtClean="0">
                <a:latin typeface="Times New Roman" pitchFamily="18" charset="0"/>
              </a:rPr>
              <a:t>Здесь чуден колокольный звон, </a:t>
            </a:r>
          </a:p>
          <a:p>
            <a:pPr eaLnBrk="1" fontAlgn="base" hangingPunct="1">
              <a:spcBef>
                <a:spcPct val="0"/>
              </a:spcBef>
              <a:spcAft>
                <a:spcPct val="0"/>
              </a:spcAft>
            </a:pPr>
            <a:r>
              <a:rPr lang="ru-RU" altLang="ru-RU" sz="1200" b="1" dirty="0" smtClean="0">
                <a:latin typeface="Times New Roman" pitchFamily="18" charset="0"/>
              </a:rPr>
              <a:t>Крепка курян семья. </a:t>
            </a:r>
          </a:p>
          <a:p>
            <a:pPr eaLnBrk="1" fontAlgn="base" hangingPunct="1">
              <a:spcBef>
                <a:spcPct val="0"/>
              </a:spcBef>
              <a:spcAft>
                <a:spcPct val="0"/>
              </a:spcAft>
            </a:pPr>
            <a:endParaRPr lang="ru-RU" altLang="ru-RU" sz="1200" b="1" dirty="0" smtClean="0">
              <a:latin typeface="Times New Roman" pitchFamily="18" charset="0"/>
            </a:endParaRPr>
          </a:p>
          <a:p>
            <a:pPr eaLnBrk="1" fontAlgn="base" hangingPunct="1">
              <a:spcBef>
                <a:spcPct val="0"/>
              </a:spcBef>
              <a:spcAft>
                <a:spcPct val="0"/>
              </a:spcAft>
            </a:pPr>
            <a:r>
              <a:rPr lang="ru-RU" altLang="ru-RU" sz="1200" b="1" dirty="0" smtClean="0">
                <a:latin typeface="Times New Roman" pitchFamily="18" charset="0"/>
              </a:rPr>
              <a:t>Ты вырос на высоком берегу, </a:t>
            </a:r>
          </a:p>
          <a:p>
            <a:pPr eaLnBrk="1" fontAlgn="base" hangingPunct="1">
              <a:spcBef>
                <a:spcPct val="0"/>
              </a:spcBef>
              <a:spcAft>
                <a:spcPct val="0"/>
              </a:spcAft>
            </a:pPr>
            <a:r>
              <a:rPr lang="ru-RU" altLang="ru-RU" sz="1200" b="1" dirty="0" smtClean="0">
                <a:latin typeface="Times New Roman" pitchFamily="18" charset="0"/>
              </a:rPr>
              <a:t>Хвалу тебе поем! </a:t>
            </a:r>
          </a:p>
          <a:p>
            <a:pPr eaLnBrk="1" fontAlgn="base" hangingPunct="1">
              <a:spcBef>
                <a:spcPct val="0"/>
              </a:spcBef>
              <a:spcAft>
                <a:spcPct val="0"/>
              </a:spcAft>
            </a:pPr>
            <a:r>
              <a:rPr lang="ru-RU" altLang="ru-RU" sz="1200" b="1" dirty="0" smtClean="0">
                <a:latin typeface="Times New Roman" pitchFamily="18" charset="0"/>
              </a:rPr>
              <a:t>И предки в "Слове о полку" </a:t>
            </a:r>
          </a:p>
          <a:p>
            <a:pPr eaLnBrk="1" fontAlgn="base" hangingPunct="1">
              <a:spcBef>
                <a:spcPct val="0"/>
              </a:spcBef>
              <a:spcAft>
                <a:spcPct val="0"/>
              </a:spcAft>
            </a:pPr>
            <a:r>
              <a:rPr lang="ru-RU" altLang="ru-RU" sz="1200" b="1" dirty="0" smtClean="0">
                <a:latin typeface="Times New Roman" pitchFamily="18" charset="0"/>
              </a:rPr>
              <a:t>Помянуты добром. </a:t>
            </a:r>
          </a:p>
          <a:p>
            <a:pPr eaLnBrk="1" fontAlgn="base" hangingPunct="1">
              <a:spcBef>
                <a:spcPct val="0"/>
              </a:spcBef>
              <a:spcAft>
                <a:spcPct val="0"/>
              </a:spcAft>
            </a:pPr>
            <a:endParaRPr lang="ru-RU" altLang="ru-RU" sz="1200" b="1" dirty="0" smtClean="0">
              <a:latin typeface="Times New Roman" pitchFamily="18" charset="0"/>
            </a:endParaRPr>
          </a:p>
          <a:p>
            <a:pPr eaLnBrk="1" fontAlgn="base" hangingPunct="1">
              <a:spcBef>
                <a:spcPct val="0"/>
              </a:spcBef>
              <a:spcAft>
                <a:spcPct val="0"/>
              </a:spcAft>
            </a:pPr>
            <a:r>
              <a:rPr lang="ru-RU" altLang="ru-RU" sz="1200" b="1" dirty="0" smtClean="0">
                <a:latin typeface="Times New Roman" pitchFamily="18" charset="0"/>
              </a:rPr>
              <a:t>Ты в сердце, город нашей любви, </a:t>
            </a:r>
          </a:p>
          <a:p>
            <a:pPr eaLnBrk="1" fontAlgn="base" hangingPunct="1">
              <a:spcBef>
                <a:spcPct val="0"/>
              </a:spcBef>
              <a:spcAft>
                <a:spcPct val="0"/>
              </a:spcAft>
            </a:pPr>
            <a:r>
              <a:rPr lang="ru-RU" altLang="ru-RU" sz="1200" b="1" dirty="0" smtClean="0">
                <a:latin typeface="Times New Roman" pitchFamily="18" charset="0"/>
              </a:rPr>
              <a:t>Где так поют соловьи! </a:t>
            </a:r>
          </a:p>
          <a:p>
            <a:pPr eaLnBrk="1" fontAlgn="base" hangingPunct="1">
              <a:spcBef>
                <a:spcPct val="0"/>
              </a:spcBef>
              <a:spcAft>
                <a:spcPct val="0"/>
              </a:spcAft>
            </a:pPr>
            <a:r>
              <a:rPr lang="ru-RU" altLang="ru-RU" sz="1200" b="1" dirty="0" smtClean="0">
                <a:latin typeface="Times New Roman" pitchFamily="18" charset="0"/>
              </a:rPr>
              <a:t>Геройский край! Над нами ясный свет! </a:t>
            </a:r>
          </a:p>
          <a:p>
            <a:pPr eaLnBrk="1" fontAlgn="base" hangingPunct="1">
              <a:spcBef>
                <a:spcPct val="0"/>
              </a:spcBef>
              <a:spcAft>
                <a:spcPct val="0"/>
              </a:spcAft>
            </a:pPr>
            <a:r>
              <a:rPr lang="ru-RU" altLang="ru-RU" sz="1200" b="1" dirty="0" smtClean="0">
                <a:latin typeface="Times New Roman" pitchFamily="18" charset="0"/>
              </a:rPr>
              <a:t>Салют в честь гордых лет, победных лет! </a:t>
            </a:r>
          </a:p>
          <a:p>
            <a:pPr eaLnBrk="1" fontAlgn="base" hangingPunct="1">
              <a:spcBef>
                <a:spcPct val="0"/>
              </a:spcBef>
              <a:spcAft>
                <a:spcPct val="0"/>
              </a:spcAft>
            </a:pPr>
            <a:r>
              <a:rPr lang="ru-RU" altLang="ru-RU" sz="1200" b="1" dirty="0" smtClean="0">
                <a:latin typeface="Times New Roman" pitchFamily="18" charset="0"/>
              </a:rPr>
              <a:t>Наш древний Курск, тебе земной поклон, </a:t>
            </a:r>
          </a:p>
          <a:p>
            <a:pPr eaLnBrk="1" fontAlgn="base" hangingPunct="1">
              <a:spcBef>
                <a:spcPct val="0"/>
              </a:spcBef>
              <a:spcAft>
                <a:spcPct val="0"/>
              </a:spcAft>
            </a:pPr>
            <a:r>
              <a:rPr lang="ru-RU" altLang="ru-RU" sz="1200" b="1" dirty="0" smtClean="0">
                <a:latin typeface="Times New Roman" pitchFamily="18" charset="0"/>
              </a:rPr>
              <a:t>Святая отчая земля! </a:t>
            </a:r>
          </a:p>
          <a:p>
            <a:pPr eaLnBrk="1" fontAlgn="base" hangingPunct="1">
              <a:spcBef>
                <a:spcPct val="0"/>
              </a:spcBef>
              <a:spcAft>
                <a:spcPct val="0"/>
              </a:spcAft>
            </a:pPr>
            <a:endParaRPr lang="ru-RU" altLang="ru-RU" sz="1200" b="1" dirty="0" smtClean="0">
              <a:latin typeface="Times New Roman" pitchFamily="18" charset="0"/>
            </a:endParaRPr>
          </a:p>
          <a:p>
            <a:pPr eaLnBrk="1" fontAlgn="base" hangingPunct="1">
              <a:spcBef>
                <a:spcPct val="0"/>
              </a:spcBef>
              <a:spcAft>
                <a:spcPct val="0"/>
              </a:spcAft>
            </a:pPr>
            <a:r>
              <a:rPr lang="ru-RU" altLang="ru-RU" sz="1200" b="1" dirty="0" smtClean="0">
                <a:latin typeface="Times New Roman" pitchFamily="18" charset="0"/>
              </a:rPr>
              <a:t>В веках тебе расти и процветать, </a:t>
            </a:r>
          </a:p>
          <a:p>
            <a:pPr eaLnBrk="1" fontAlgn="base" hangingPunct="1">
              <a:spcBef>
                <a:spcPct val="0"/>
              </a:spcBef>
              <a:spcAft>
                <a:spcPct val="0"/>
              </a:spcAft>
            </a:pPr>
            <a:r>
              <a:rPr lang="ru-RU" altLang="ru-RU" sz="1200" b="1" dirty="0" smtClean="0">
                <a:latin typeface="Times New Roman" pitchFamily="18" charset="0"/>
              </a:rPr>
              <a:t>Сильней и краше будь! </a:t>
            </a:r>
          </a:p>
          <a:p>
            <a:pPr eaLnBrk="1" fontAlgn="base" hangingPunct="1">
              <a:spcBef>
                <a:spcPct val="0"/>
              </a:spcBef>
              <a:spcAft>
                <a:spcPct val="0"/>
              </a:spcAft>
            </a:pPr>
            <a:r>
              <a:rPr lang="ru-RU" altLang="ru-RU" sz="1200" b="1" dirty="0" smtClean="0">
                <a:latin typeface="Times New Roman" pitchFamily="18" charset="0"/>
              </a:rPr>
              <a:t>И Коренная Божья Мать </a:t>
            </a:r>
          </a:p>
          <a:p>
            <a:pPr eaLnBrk="1" fontAlgn="base" hangingPunct="1">
              <a:spcBef>
                <a:spcPct val="0"/>
              </a:spcBef>
              <a:spcAft>
                <a:spcPct val="0"/>
              </a:spcAft>
            </a:pPr>
            <a:r>
              <a:rPr lang="ru-RU" altLang="ru-RU" sz="1200" b="1" dirty="0" smtClean="0">
                <a:latin typeface="Times New Roman" pitchFamily="18" charset="0"/>
              </a:rPr>
              <a:t>Нам освещает путь! </a:t>
            </a:r>
          </a:p>
          <a:p>
            <a:pPr eaLnBrk="1" fontAlgn="base" hangingPunct="1">
              <a:spcBef>
                <a:spcPct val="0"/>
              </a:spcBef>
              <a:spcAft>
                <a:spcPct val="0"/>
              </a:spcAft>
            </a:pPr>
            <a:endParaRPr lang="ru-RU" altLang="ru-RU" sz="1200" b="1" dirty="0" smtClean="0">
              <a:latin typeface="Times New Roman" pitchFamily="18" charset="0"/>
            </a:endParaRPr>
          </a:p>
          <a:p>
            <a:pPr eaLnBrk="1" fontAlgn="base" hangingPunct="1">
              <a:spcBef>
                <a:spcPct val="0"/>
              </a:spcBef>
              <a:spcAft>
                <a:spcPct val="0"/>
              </a:spcAft>
            </a:pPr>
            <a:r>
              <a:rPr lang="ru-RU" altLang="ru-RU" sz="1200" b="1" dirty="0" smtClean="0">
                <a:latin typeface="Times New Roman" pitchFamily="18" charset="0"/>
              </a:rPr>
              <a:t>Здесь Сейм и </a:t>
            </a:r>
            <a:r>
              <a:rPr lang="ru-RU" altLang="ru-RU" sz="1200" b="1" dirty="0" err="1" smtClean="0">
                <a:latin typeface="Times New Roman" pitchFamily="18" charset="0"/>
              </a:rPr>
              <a:t>Тускарь</a:t>
            </a:r>
            <a:r>
              <a:rPr lang="ru-RU" altLang="ru-RU" sz="1200" b="1" dirty="0" smtClean="0">
                <a:latin typeface="Times New Roman" pitchFamily="18" charset="0"/>
              </a:rPr>
              <a:t>, здесь родимый дом, </a:t>
            </a:r>
          </a:p>
          <a:p>
            <a:pPr eaLnBrk="1" fontAlgn="base" hangingPunct="1">
              <a:spcBef>
                <a:spcPct val="0"/>
              </a:spcBef>
              <a:spcAft>
                <a:spcPct val="0"/>
              </a:spcAft>
            </a:pPr>
            <a:r>
              <a:rPr lang="ru-RU" altLang="ru-RU" sz="1200" b="1" dirty="0" smtClean="0">
                <a:latin typeface="Times New Roman" pitchFamily="18" charset="0"/>
              </a:rPr>
              <a:t>Мы не изменим курс: </a:t>
            </a:r>
          </a:p>
          <a:p>
            <a:pPr eaLnBrk="1" fontAlgn="base" hangingPunct="1">
              <a:spcBef>
                <a:spcPct val="0"/>
              </a:spcBef>
              <a:spcAft>
                <a:spcPct val="0"/>
              </a:spcAft>
            </a:pPr>
            <a:r>
              <a:rPr lang="ru-RU" altLang="ru-RU" sz="1200" b="1" dirty="0" smtClean="0">
                <a:latin typeface="Times New Roman" pitchFamily="18" charset="0"/>
              </a:rPr>
              <a:t>Отвагой ратной и трудом </a:t>
            </a:r>
          </a:p>
          <a:p>
            <a:pPr eaLnBrk="1" fontAlgn="base" hangingPunct="1">
              <a:spcBef>
                <a:spcPct val="0"/>
              </a:spcBef>
              <a:spcAft>
                <a:spcPct val="0"/>
              </a:spcAft>
            </a:pPr>
            <a:r>
              <a:rPr lang="ru-RU" altLang="ru-RU" sz="1200" b="1" dirty="0" smtClean="0">
                <a:latin typeface="Times New Roman" pitchFamily="18" charset="0"/>
              </a:rPr>
              <a:t>России дорог Курск! </a:t>
            </a:r>
          </a:p>
          <a:p>
            <a:pPr eaLnBrk="1" fontAlgn="base" hangingPunct="1">
              <a:spcBef>
                <a:spcPct val="0"/>
              </a:spcBef>
              <a:spcAft>
                <a:spcPct val="0"/>
              </a:spcAft>
            </a:pPr>
            <a:endParaRPr lang="ru-RU" altLang="ru-RU" sz="1200" b="1" dirty="0" smtClean="0">
              <a:latin typeface="Times New Roman" pitchFamily="18" charset="0"/>
            </a:endParaRPr>
          </a:p>
          <a:p>
            <a:pPr eaLnBrk="1" fontAlgn="base" hangingPunct="1">
              <a:spcBef>
                <a:spcPct val="0"/>
              </a:spcBef>
              <a:spcAft>
                <a:spcPct val="0"/>
              </a:spcAft>
            </a:pPr>
            <a:r>
              <a:rPr lang="ru-RU" altLang="ru-RU" sz="1200" b="1" dirty="0" smtClean="0">
                <a:latin typeface="Times New Roman" pitchFamily="18" charset="0"/>
              </a:rPr>
              <a:t>Ты в сердце, город нашей любви, </a:t>
            </a:r>
          </a:p>
          <a:p>
            <a:pPr eaLnBrk="1" fontAlgn="base" hangingPunct="1">
              <a:spcBef>
                <a:spcPct val="0"/>
              </a:spcBef>
              <a:spcAft>
                <a:spcPct val="0"/>
              </a:spcAft>
            </a:pPr>
            <a:r>
              <a:rPr lang="ru-RU" altLang="ru-RU" sz="1200" b="1" dirty="0" smtClean="0">
                <a:latin typeface="Times New Roman" pitchFamily="18" charset="0"/>
              </a:rPr>
              <a:t>Где так поют соловьи! </a:t>
            </a:r>
          </a:p>
          <a:p>
            <a:pPr eaLnBrk="1" fontAlgn="base" hangingPunct="1">
              <a:spcBef>
                <a:spcPct val="0"/>
              </a:spcBef>
              <a:spcAft>
                <a:spcPct val="0"/>
              </a:spcAft>
            </a:pPr>
            <a:r>
              <a:rPr lang="ru-RU" altLang="ru-RU" sz="1200" b="1" dirty="0" smtClean="0">
                <a:latin typeface="Times New Roman" pitchFamily="18" charset="0"/>
              </a:rPr>
              <a:t>Геройский край! Над нами ясный свет! </a:t>
            </a:r>
          </a:p>
          <a:p>
            <a:pPr eaLnBrk="1" fontAlgn="base" hangingPunct="1">
              <a:spcBef>
                <a:spcPct val="0"/>
              </a:spcBef>
              <a:spcAft>
                <a:spcPct val="0"/>
              </a:spcAft>
            </a:pPr>
            <a:r>
              <a:rPr lang="ru-RU" altLang="ru-RU" sz="1200" b="1" dirty="0" smtClean="0">
                <a:latin typeface="Times New Roman" pitchFamily="18" charset="0"/>
              </a:rPr>
              <a:t>Салют в честь гордых лет, победных лет! </a:t>
            </a:r>
          </a:p>
          <a:p>
            <a:pPr eaLnBrk="1" fontAlgn="base" hangingPunct="1">
              <a:spcBef>
                <a:spcPct val="0"/>
              </a:spcBef>
              <a:spcAft>
                <a:spcPct val="0"/>
              </a:spcAft>
            </a:pPr>
            <a:r>
              <a:rPr lang="ru-RU" altLang="ru-RU" sz="1200" b="1" dirty="0" smtClean="0">
                <a:latin typeface="Times New Roman" pitchFamily="18" charset="0"/>
              </a:rPr>
              <a:t>Наш древний Курск, тебе земной поклон, </a:t>
            </a:r>
          </a:p>
          <a:p>
            <a:pPr eaLnBrk="1" fontAlgn="base" hangingPunct="1">
              <a:spcBef>
                <a:spcPct val="0"/>
              </a:spcBef>
              <a:spcAft>
                <a:spcPct val="0"/>
              </a:spcAft>
            </a:pPr>
            <a:r>
              <a:rPr lang="ru-RU" altLang="ru-RU" sz="1200" b="1" dirty="0" smtClean="0">
                <a:latin typeface="Times New Roman" pitchFamily="18" charset="0"/>
              </a:rPr>
              <a:t>Святая отчая земля! </a:t>
            </a:r>
          </a:p>
          <a:p>
            <a:pPr eaLnBrk="1" fontAlgn="base" hangingPunct="1">
              <a:spcBef>
                <a:spcPct val="0"/>
              </a:spcBef>
              <a:spcAft>
                <a:spcPct val="0"/>
              </a:spcAft>
            </a:pPr>
            <a:r>
              <a:rPr lang="ru-RU" altLang="ru-RU" sz="1200" b="1" dirty="0" smtClean="0">
                <a:latin typeface="Times New Roman" pitchFamily="18" charset="0"/>
              </a:rPr>
              <a:t>Святая отчая земля! </a:t>
            </a:r>
          </a:p>
          <a:p>
            <a:pPr eaLnBrk="1" fontAlgn="base" hangingPunct="1">
              <a:spcBef>
                <a:spcPct val="0"/>
              </a:spcBef>
              <a:spcAft>
                <a:spcPct val="0"/>
              </a:spcAft>
            </a:pPr>
            <a:endParaRPr lang="ru-RU" altLang="ru-RU" sz="1200" b="1" dirty="0" smtClean="0">
              <a:latin typeface="Times New Roman" pitchFamily="18" charset="0"/>
            </a:endParaRPr>
          </a:p>
        </p:txBody>
      </p:sp>
      <p:sp>
        <p:nvSpPr>
          <p:cNvPr id="11269" name="TextBox 7"/>
          <p:cNvSpPr txBox="1">
            <a:spLocks noChangeArrowheads="1"/>
          </p:cNvSpPr>
          <p:nvPr/>
        </p:nvSpPr>
        <p:spPr bwMode="auto">
          <a:xfrm>
            <a:off x="4929188" y="0"/>
            <a:ext cx="2786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ru-RU" b="1" smtClean="0">
                <a:solidFill>
                  <a:srgbClr val="262E1E"/>
                </a:solidFill>
                <a:latin typeface="Times New Roman" pitchFamily="18" charset="0"/>
              </a:rPr>
              <a:t>Гимн  Курска</a:t>
            </a:r>
          </a:p>
        </p:txBody>
      </p:sp>
    </p:spTree>
    <p:extLst>
      <p:ext uri="{BB962C8B-B14F-4D97-AF65-F5344CB8AC3E}">
        <p14:creationId xmlns:p14="http://schemas.microsoft.com/office/powerpoint/2010/main" val="2103989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53165628"/>
              </p:ext>
            </p:extLst>
          </p:nvPr>
        </p:nvGraphicFramePr>
        <p:xfrm>
          <a:off x="6948263" y="5373216"/>
          <a:ext cx="567506" cy="586740"/>
        </p:xfrm>
        <a:graphic>
          <a:graphicData uri="http://schemas.openxmlformats.org/drawingml/2006/table">
            <a:tbl>
              <a:tblPr firstRow="1" firstCol="1" bandRow="1"/>
              <a:tblGrid>
                <a:gridCol w="567506"/>
              </a:tblGrid>
              <a:tr h="73218">
                <a:tc>
                  <a:txBody>
                    <a:bodyPr/>
                    <a:lstStyle/>
                    <a:p>
                      <a:endParaRPr lang="ru-RU"/>
                    </a:p>
                  </a:txBody>
                  <a:tcPr marL="9525" marR="9525" marT="9525" marB="9525" anchor="ctr">
                    <a:lnL>
                      <a:noFill/>
                    </a:lnL>
                    <a:lnR>
                      <a:noFill/>
                    </a:lnR>
                    <a:lnT>
                      <a:noFill/>
                    </a:lnT>
                    <a:lnB>
                      <a:noFill/>
                    </a:lnB>
                  </a:tcPr>
                </a:tc>
              </a:tr>
              <a:tr h="73218">
                <a:tc>
                  <a:txBody>
                    <a:bodyPr/>
                    <a:lstStyle/>
                    <a:p>
                      <a:endParaRPr lang="ru-RU" dirty="0"/>
                    </a:p>
                  </a:txBody>
                  <a:tcPr marL="9525" marR="9525" marT="9525" marB="9525" anchor="ctr">
                    <a:lnL>
                      <a:noFill/>
                    </a:lnL>
                    <a:lnR>
                      <a:noFill/>
                    </a:lnR>
                    <a:lnT>
                      <a:noFill/>
                    </a:lnT>
                    <a:lnB>
                      <a:noFill/>
                    </a:lnB>
                  </a:tcPr>
                </a:tc>
              </a:tr>
            </a:tbl>
          </a:graphicData>
        </a:graphic>
      </p:graphicFrame>
      <p:sp>
        <p:nvSpPr>
          <p:cNvPr id="7" name="Rectangle 5"/>
          <p:cNvSpPr>
            <a:spLocks noChangeArrowheads="1"/>
          </p:cNvSpPr>
          <p:nvPr/>
        </p:nvSpPr>
        <p:spPr bwMode="auto">
          <a:xfrm>
            <a:off x="457200" y="3611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8" name="Рисунок 16" descr="Coat of Arms of the Russian Federatio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4664"/>
            <a:ext cx="1017779" cy="12077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683568" y="1669664"/>
            <a:ext cx="7992888" cy="4478149"/>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УКАЗ</a:t>
            </a:r>
            <a:r>
              <a:rPr kumimoji="0" lang="ru-RU" altLang="ru-RU" sz="1300" b="0"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
            </a:r>
            <a:br>
              <a:rPr kumimoji="0" lang="ru-RU" altLang="ru-RU" sz="1300" b="0"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br>
            <a:r>
              <a:rPr kumimoji="0" lang="ru-RU" altLang="ru-RU" sz="1300" b="0"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
            </a:r>
            <a:br>
              <a:rPr kumimoji="0" lang="ru-RU" altLang="ru-RU" sz="1300" b="0"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br>
            <a:r>
              <a:rPr kumimoji="0" lang="ru-RU" altLang="ru-RU" sz="2000" b="1"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ПРЕЗИДЕНТА РОССИЙСКОЙ ФЕДЕРАЦИИ</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О присвоении г. Курску</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 почетного звания Российской Федерации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dirty="0" smtClean="0">
                <a:ln>
                  <a:noFill/>
                </a:ln>
                <a:solidFill>
                  <a:srgbClr val="252525"/>
                </a:solidFill>
                <a:effectLst/>
                <a:latin typeface="Cambria" pitchFamily="18" charset="0"/>
                <a:ea typeface="Times New Roman" pitchFamily="18" charset="0"/>
                <a:cs typeface="Arial" pitchFamily="34" charset="0"/>
              </a:rPr>
              <a:t>"Город воинской славы"</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252525"/>
                </a:solidFill>
                <a:effectLst/>
                <a:latin typeface="Arial" pitchFamily="34" charset="0"/>
                <a:ea typeface="Times New Roman" pitchFamily="18" charset="0"/>
                <a:cs typeface="Times New Roman" pitchFamily="18" charset="0"/>
              </a:rPr>
              <a:t>     </a:t>
            </a:r>
            <a:r>
              <a:rPr kumimoji="0" lang="ru-RU" altLang="ru-RU" sz="2000" b="1" i="0" u="none" strike="noStrike" cap="none" normalizeH="0" baseline="0" dirty="0" smtClean="0">
                <a:ln>
                  <a:noFill/>
                </a:ln>
                <a:solidFill>
                  <a:srgbClr val="252525"/>
                </a:solidFill>
                <a:effectLst/>
                <a:latin typeface="Arial" pitchFamily="34" charset="0"/>
                <a:ea typeface="Times New Roman" pitchFamily="18" charset="0"/>
                <a:cs typeface="Times New Roman" pitchFamily="18" charset="0"/>
              </a:rPr>
              <a:t>За мужество, стойкость и массовый героизм, проявленные защитниками города в борьбе за свободу и независимость Отечества, присвоить г. Курску почетное звание Российской Федерации "Город воинской славы".</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252525"/>
                </a:solidFill>
                <a:effectLst/>
                <a:latin typeface="Arial" pitchFamily="34" charset="0"/>
                <a:ea typeface="Times New Roman" pitchFamily="18" charset="0"/>
                <a:cs typeface="Times New Roman" pitchFamily="18" charset="0"/>
              </a:rPr>
              <a:t>Москва, Кремль</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252525"/>
                </a:solidFill>
                <a:effectLst/>
                <a:latin typeface="Arial" pitchFamily="34" charset="0"/>
                <a:ea typeface="Times New Roman" pitchFamily="18" charset="0"/>
                <a:cs typeface="Times New Roman" pitchFamily="18" charset="0"/>
              </a:rPr>
              <a:t>27 апреля 2007 года</a:t>
            </a: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sz="2000" b="1" dirty="0" smtClean="0">
                <a:solidFill>
                  <a:srgbClr val="252525"/>
                </a:solidFill>
                <a:latin typeface="Arial" pitchFamily="34" charset="0"/>
                <a:ea typeface="Times New Roman" pitchFamily="18" charset="0"/>
                <a:cs typeface="Times New Roman" pitchFamily="18" charset="0"/>
              </a:rPr>
              <a:t>Президент Российской Федерации  В. В. Путин</a:t>
            </a:r>
            <a:endParaRPr kumimoji="0" lang="ru-RU" altLang="ru-RU" sz="2000" b="1" i="0" u="none" strike="noStrike" cap="none" normalizeH="0" baseline="0" dirty="0" smtClean="0">
              <a:ln>
                <a:noFill/>
              </a:ln>
              <a:solidFill>
                <a:srgbClr val="252525"/>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3484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ород воинской славы"/>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5076825"/>
          </a:xfrm>
          <a:prstGeom prst="rect">
            <a:avLst/>
          </a:prstGeom>
          <a:noFill/>
          <a:ln>
            <a:noFill/>
          </a:ln>
        </p:spPr>
      </p:pic>
      <p:sp>
        <p:nvSpPr>
          <p:cNvPr id="3" name="Прямоугольник 2"/>
          <p:cNvSpPr/>
          <p:nvPr/>
        </p:nvSpPr>
        <p:spPr>
          <a:xfrm>
            <a:off x="585914" y="4725144"/>
            <a:ext cx="8280920" cy="2031325"/>
          </a:xfrm>
          <a:prstGeom prst="rect">
            <a:avLst/>
          </a:prstGeom>
        </p:spPr>
        <p:txBody>
          <a:bodyPr wrap="square">
            <a:spAutoFit/>
          </a:bodyPr>
          <a:lstStyle/>
          <a:p>
            <a:pPr algn="just"/>
            <a:r>
              <a:rPr lang="ru-RU" b="1" dirty="0">
                <a:solidFill>
                  <a:schemeClr val="bg1">
                    <a:lumMod val="20000"/>
                    <a:lumOff val="80000"/>
                  </a:schemeClr>
                </a:solidFill>
                <a:latin typeface="inherit"/>
                <a:ea typeface="Times New Roman"/>
                <a:cs typeface="Times New Roman"/>
              </a:rPr>
              <a:t>Памятная стела «Город воинской славы» была открыта в 2010 году и представляет собой колонну с гербом Российской Федерации, </a:t>
            </a:r>
            <a:r>
              <a:rPr lang="ru-RU" b="1" dirty="0">
                <a:latin typeface="inherit"/>
                <a:ea typeface="Times New Roman"/>
                <a:cs typeface="Times New Roman"/>
              </a:rPr>
              <a:t>установленную на постаменте в центре квадратной площади. На стелу нанесен текст указа о присвоении Курску звания «Города воинской славы», а также изображение герба города. По углам площади установлены барельефы изображающие события, в связи </a:t>
            </a:r>
            <a:r>
              <a:rPr lang="ru-RU" b="1" dirty="0" smtClean="0">
                <a:solidFill>
                  <a:srgbClr val="333333"/>
                </a:solidFill>
                <a:latin typeface="inherit"/>
                <a:ea typeface="Times New Roman"/>
                <a:cs typeface="Times New Roman"/>
              </a:rPr>
              <a:t> </a:t>
            </a:r>
            <a:r>
              <a:rPr lang="ru-RU" b="1" dirty="0">
                <a:latin typeface="inherit"/>
                <a:ea typeface="Times New Roman"/>
                <a:cs typeface="Times New Roman"/>
              </a:rPr>
              <a:t>с которыми городу присвоено звание.</a:t>
            </a:r>
            <a:r>
              <a:rPr lang="ru-RU" b="1" dirty="0">
                <a:latin typeface="Arial"/>
                <a:ea typeface="Calibri"/>
                <a:cs typeface="Times New Roman"/>
              </a:rPr>
              <a:t> </a:t>
            </a:r>
            <a:endParaRPr lang="ru-RU" b="1" dirty="0"/>
          </a:p>
        </p:txBody>
      </p:sp>
    </p:spTree>
    <p:extLst>
      <p:ext uri="{BB962C8B-B14F-4D97-AF65-F5344CB8AC3E}">
        <p14:creationId xmlns:p14="http://schemas.microsoft.com/office/powerpoint/2010/main" val="421321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ород воинской славы"/>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80920" cy="5705475"/>
          </a:xfrm>
          <a:prstGeom prst="rect">
            <a:avLst/>
          </a:prstGeom>
          <a:noFill/>
          <a:ln>
            <a:noFill/>
          </a:ln>
        </p:spPr>
      </p:pic>
      <p:sp>
        <p:nvSpPr>
          <p:cNvPr id="3" name="Прямоугольник 2"/>
          <p:cNvSpPr/>
          <p:nvPr/>
        </p:nvSpPr>
        <p:spPr>
          <a:xfrm>
            <a:off x="1115616" y="5894115"/>
            <a:ext cx="7344816" cy="830997"/>
          </a:xfrm>
          <a:prstGeom prst="rect">
            <a:avLst/>
          </a:prstGeom>
        </p:spPr>
        <p:txBody>
          <a:bodyPr wrap="square">
            <a:spAutoFit/>
          </a:bodyPr>
          <a:lstStyle/>
          <a:p>
            <a:pPr lvl="0"/>
            <a:r>
              <a:rPr lang="ru-RU" sz="2400" b="1" dirty="0">
                <a:latin typeface="inherit"/>
                <a:ea typeface="Calibri"/>
                <a:cs typeface="Times New Roman"/>
              </a:rPr>
              <a:t>Более 11 тысяч курян участники боевых действий в локальных конфликтах</a:t>
            </a:r>
            <a:r>
              <a:rPr lang="ru-RU" sz="2400" b="1" dirty="0">
                <a:latin typeface="Arial"/>
                <a:ea typeface="Calibri"/>
                <a:cs typeface="Times New Roman"/>
              </a:rPr>
              <a:t> </a:t>
            </a:r>
            <a:r>
              <a:rPr lang="ru-RU" sz="2400" b="1" dirty="0" smtClean="0">
                <a:latin typeface="Arial"/>
                <a:ea typeface="Calibri"/>
                <a:cs typeface="Times New Roman"/>
              </a:rPr>
              <a:t>.</a:t>
            </a:r>
            <a:endParaRPr lang="ru-RU" sz="2400" b="1" dirty="0"/>
          </a:p>
        </p:txBody>
      </p:sp>
    </p:spTree>
    <p:extLst>
      <p:ext uri="{BB962C8B-B14F-4D97-AF65-F5344CB8AC3E}">
        <p14:creationId xmlns:p14="http://schemas.microsoft.com/office/powerpoint/2010/main" val="2993623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ород воинской славы"/>
          <p:cNvPicPr/>
          <p:nvPr/>
        </p:nvPicPr>
        <p:blipFill>
          <a:blip r:embed="rId2">
            <a:extLst>
              <a:ext uri="{28A0092B-C50C-407E-A947-70E740481C1C}">
                <a14:useLocalDpi xmlns:a14="http://schemas.microsoft.com/office/drawing/2010/main" val="0"/>
              </a:ext>
            </a:extLst>
          </a:blip>
          <a:srcRect/>
          <a:stretch>
            <a:fillRect/>
          </a:stretch>
        </p:blipFill>
        <p:spPr bwMode="auto">
          <a:xfrm>
            <a:off x="359532" y="116632"/>
            <a:ext cx="8640960" cy="5715000"/>
          </a:xfrm>
          <a:prstGeom prst="rect">
            <a:avLst/>
          </a:prstGeom>
          <a:noFill/>
          <a:ln>
            <a:noFill/>
          </a:ln>
        </p:spPr>
      </p:pic>
      <p:sp>
        <p:nvSpPr>
          <p:cNvPr id="3" name="Прямоугольник 2"/>
          <p:cNvSpPr/>
          <p:nvPr/>
        </p:nvSpPr>
        <p:spPr>
          <a:xfrm>
            <a:off x="899592" y="5831632"/>
            <a:ext cx="7560840" cy="824008"/>
          </a:xfrm>
          <a:prstGeom prst="rect">
            <a:avLst/>
          </a:prstGeom>
        </p:spPr>
        <p:txBody>
          <a:bodyPr wrap="square">
            <a:spAutoFit/>
          </a:bodyPr>
          <a:lstStyle/>
          <a:p>
            <a:pPr lvl="0" fontAlgn="base">
              <a:lnSpc>
                <a:spcPct val="107000"/>
              </a:lnSpc>
              <a:spcAft>
                <a:spcPts val="1200"/>
              </a:spcAft>
            </a:pPr>
            <a:r>
              <a:rPr lang="ru-RU" b="1" dirty="0">
                <a:latin typeface="Arial"/>
                <a:ea typeface="Calibri"/>
                <a:cs typeface="Times New Roman"/>
              </a:rPr>
              <a:t>245 курян </a:t>
            </a:r>
            <a:r>
              <a:rPr lang="ru-RU" b="1" dirty="0" err="1">
                <a:latin typeface="Arial"/>
                <a:ea typeface="Calibri"/>
                <a:cs typeface="Times New Roman"/>
              </a:rPr>
              <a:t>удостоины</a:t>
            </a:r>
            <a:r>
              <a:rPr lang="ru-RU" b="1" dirty="0">
                <a:latin typeface="Arial"/>
                <a:ea typeface="Calibri"/>
                <a:cs typeface="Times New Roman"/>
              </a:rPr>
              <a:t>  звания Героя Советского Союза</a:t>
            </a:r>
            <a:r>
              <a:rPr lang="ru-RU" b="1" dirty="0" smtClean="0">
                <a:latin typeface="Arial"/>
                <a:ea typeface="Calibri"/>
                <a:cs typeface="Times New Roman"/>
              </a:rPr>
              <a:t>,</a:t>
            </a:r>
          </a:p>
          <a:p>
            <a:pPr lvl="0" fontAlgn="base">
              <a:lnSpc>
                <a:spcPct val="107000"/>
              </a:lnSpc>
              <a:spcAft>
                <a:spcPts val="1200"/>
              </a:spcAft>
            </a:pPr>
            <a:r>
              <a:rPr lang="ru-RU" b="1" dirty="0" smtClean="0">
                <a:latin typeface="Arial"/>
                <a:ea typeface="Calibri"/>
                <a:cs typeface="Times New Roman"/>
              </a:rPr>
              <a:t> </a:t>
            </a:r>
            <a:r>
              <a:rPr lang="ru-RU" b="1" dirty="0">
                <a:latin typeface="Arial"/>
                <a:ea typeface="Calibri"/>
                <a:cs typeface="Times New Roman"/>
              </a:rPr>
              <a:t>61 – орденов Славы трех степеней 1941-1945гг</a:t>
            </a:r>
            <a:endParaRPr lang="ru-RU" b="1" dirty="0">
              <a:latin typeface="Calibri"/>
              <a:ea typeface="Calibri"/>
              <a:cs typeface="Times New Roman"/>
            </a:endParaRPr>
          </a:p>
        </p:txBody>
      </p:sp>
    </p:spTree>
    <p:extLst>
      <p:ext uri="{BB962C8B-B14F-4D97-AF65-F5344CB8AC3E}">
        <p14:creationId xmlns:p14="http://schemas.microsoft.com/office/powerpoint/2010/main" val="2921067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14313" y="642938"/>
            <a:ext cx="49291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z="2400" b="1" i="1" smtClean="0">
                <a:solidFill>
                  <a:srgbClr val="262E1E"/>
                </a:solidFill>
                <a:latin typeface="Times New Roman" pitchFamily="18" charset="0"/>
              </a:rPr>
              <a:t>Русский дух! – ты в наших песнях, </a:t>
            </a:r>
          </a:p>
          <a:p>
            <a:pPr algn="just" eaLnBrk="1" fontAlgn="base" hangingPunct="1">
              <a:spcBef>
                <a:spcPct val="0"/>
              </a:spcBef>
              <a:spcAft>
                <a:spcPct val="0"/>
              </a:spcAft>
            </a:pPr>
            <a:r>
              <a:rPr lang="ru-RU" altLang="ru-RU" sz="2400" b="1" i="1" smtClean="0">
                <a:solidFill>
                  <a:srgbClr val="262E1E"/>
                </a:solidFill>
                <a:latin typeface="Times New Roman" pitchFamily="18" charset="0"/>
              </a:rPr>
              <a:t>В наших думах и делах.</a:t>
            </a:r>
          </a:p>
          <a:p>
            <a:pPr algn="just" eaLnBrk="1" fontAlgn="base" hangingPunct="1">
              <a:spcBef>
                <a:spcPct val="0"/>
              </a:spcBef>
              <a:spcAft>
                <a:spcPct val="0"/>
              </a:spcAft>
            </a:pPr>
            <a:r>
              <a:rPr lang="ru-RU" altLang="ru-RU" sz="2400" b="1" i="1" smtClean="0">
                <a:solidFill>
                  <a:srgbClr val="262E1E"/>
                </a:solidFill>
                <a:latin typeface="Times New Roman" pitchFamily="18" charset="0"/>
              </a:rPr>
              <a:t>Курский край – ты всех чудесней.</a:t>
            </a:r>
          </a:p>
          <a:p>
            <a:pPr algn="just" eaLnBrk="1" fontAlgn="base" hangingPunct="1">
              <a:spcBef>
                <a:spcPct val="0"/>
              </a:spcBef>
              <a:spcAft>
                <a:spcPct val="0"/>
              </a:spcAft>
            </a:pPr>
            <a:r>
              <a:rPr lang="ru-RU" altLang="ru-RU" sz="2400" b="1" i="1" smtClean="0">
                <a:solidFill>
                  <a:srgbClr val="262E1E"/>
                </a:solidFill>
                <a:latin typeface="Times New Roman" pitchFamily="18" charset="0"/>
              </a:rPr>
              <a:t>Будь же славен ты в летах. </a:t>
            </a:r>
          </a:p>
          <a:p>
            <a:pPr eaLnBrk="1" fontAlgn="base" hangingPunct="1">
              <a:spcBef>
                <a:spcPct val="0"/>
              </a:spcBef>
              <a:spcAft>
                <a:spcPct val="0"/>
              </a:spcAft>
            </a:pPr>
            <a:endParaRPr lang="ru-RU" altLang="ru-RU" smtClean="0">
              <a:solidFill>
                <a:srgbClr val="262E1E"/>
              </a:solidFill>
              <a:latin typeface="Times New Roman" pitchFamily="18" charset="0"/>
            </a:endParaRPr>
          </a:p>
        </p:txBody>
      </p:sp>
      <p:pic>
        <p:nvPicPr>
          <p:cNvPr id="20483" name="Рисунок 3" descr="памятник саперам.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42875"/>
            <a:ext cx="3657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5429250" y="5643563"/>
            <a:ext cx="3500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z="2000" b="1" i="1" dirty="0" smtClean="0">
                <a:solidFill>
                  <a:srgbClr val="262E1E"/>
                </a:solidFill>
                <a:latin typeface="Times New Roman" pitchFamily="18" charset="0"/>
              </a:rPr>
              <a:t>Памятник саперам – участникам Курской битвы – у поселка Поныри</a:t>
            </a:r>
          </a:p>
        </p:txBody>
      </p:sp>
      <p:sp>
        <p:nvSpPr>
          <p:cNvPr id="20485" name="TextBox 5"/>
          <p:cNvSpPr txBox="1">
            <a:spLocks noChangeArrowheads="1"/>
          </p:cNvSpPr>
          <p:nvPr/>
        </p:nvSpPr>
        <p:spPr bwMode="auto">
          <a:xfrm>
            <a:off x="428625" y="4143375"/>
            <a:ext cx="442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mtClean="0">
                <a:solidFill>
                  <a:srgbClr val="262E1E"/>
                </a:solidFill>
                <a:latin typeface="Times New Roman" pitchFamily="18" charset="0"/>
              </a:rPr>
              <a:t>  </a:t>
            </a:r>
            <a:r>
              <a:rPr lang="ru-RU" altLang="ru-RU" smtClean="0">
                <a:solidFill>
                  <a:srgbClr val="262E1E"/>
                </a:solidFill>
              </a:rPr>
              <a:t>Путешествуем по Курской земле…</a:t>
            </a:r>
          </a:p>
          <a:p>
            <a:pPr eaLnBrk="1" fontAlgn="base" hangingPunct="1">
              <a:spcBef>
                <a:spcPct val="0"/>
              </a:spcBef>
              <a:spcAft>
                <a:spcPct val="0"/>
              </a:spcAft>
            </a:pPr>
            <a:endParaRPr lang="ru-RU" altLang="ru-RU" smtClean="0">
              <a:solidFill>
                <a:srgbClr val="262E1E"/>
              </a:solidFill>
            </a:endParaRPr>
          </a:p>
          <a:p>
            <a:pPr eaLnBrk="1" fontAlgn="base" hangingPunct="1">
              <a:spcBef>
                <a:spcPct val="0"/>
              </a:spcBef>
              <a:spcAft>
                <a:spcPct val="0"/>
              </a:spcAft>
            </a:pPr>
            <a:r>
              <a:rPr lang="ru-RU" altLang="ru-RU" smtClean="0">
                <a:solidFill>
                  <a:srgbClr val="262E1E"/>
                </a:solidFill>
              </a:rPr>
              <a:t>  Впереди будет много нового и интересного…</a:t>
            </a:r>
          </a:p>
        </p:txBody>
      </p:sp>
    </p:spTree>
    <p:extLst>
      <p:ext uri="{BB962C8B-B14F-4D97-AF65-F5344CB8AC3E}">
        <p14:creationId xmlns:p14="http://schemas.microsoft.com/office/powerpoint/2010/main" val="1698290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57188" y="214313"/>
            <a:ext cx="857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ru-RU" sz="3200" b="1" smtClean="0">
                <a:solidFill>
                  <a:srgbClr val="262E1E"/>
                </a:solidFill>
                <a:latin typeface="Times New Roman" pitchFamily="18" charset="0"/>
              </a:rPr>
              <a:t>Город мой, ты песня и легенда!</a:t>
            </a:r>
          </a:p>
        </p:txBody>
      </p:sp>
      <p:sp>
        <p:nvSpPr>
          <p:cNvPr id="8195" name="TextBox 2"/>
          <p:cNvSpPr txBox="1">
            <a:spLocks noChangeArrowheads="1"/>
          </p:cNvSpPr>
          <p:nvPr/>
        </p:nvSpPr>
        <p:spPr bwMode="auto">
          <a:xfrm>
            <a:off x="179778" y="2226468"/>
            <a:ext cx="44291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i="1" dirty="0" smtClean="0">
                <a:solidFill>
                  <a:srgbClr val="262E1E"/>
                </a:solidFill>
                <a:latin typeface="Times New Roman" pitchFamily="18" charset="0"/>
              </a:rPr>
              <a:t>Грудной свой возраст помним мы едва ли, </a:t>
            </a:r>
          </a:p>
          <a:p>
            <a:pPr algn="just" eaLnBrk="1" fontAlgn="base" hangingPunct="1">
              <a:spcBef>
                <a:spcPct val="0"/>
              </a:spcBef>
              <a:spcAft>
                <a:spcPct val="0"/>
              </a:spcAft>
            </a:pPr>
            <a:r>
              <a:rPr lang="ru-RU" altLang="ru-RU" i="1" dirty="0" smtClean="0">
                <a:solidFill>
                  <a:srgbClr val="262E1E"/>
                </a:solidFill>
                <a:latin typeface="Times New Roman" pitchFamily="18" charset="0"/>
              </a:rPr>
              <a:t>У Сейма мы живем на берегу.</a:t>
            </a:r>
          </a:p>
          <a:p>
            <a:pPr algn="just" eaLnBrk="1" fontAlgn="base" hangingPunct="1">
              <a:spcBef>
                <a:spcPct val="0"/>
              </a:spcBef>
              <a:spcAft>
                <a:spcPct val="0"/>
              </a:spcAft>
            </a:pPr>
            <a:r>
              <a:rPr lang="ru-RU" altLang="ru-RU" i="1" dirty="0" smtClean="0">
                <a:solidFill>
                  <a:srgbClr val="262E1E"/>
                </a:solidFill>
                <a:latin typeface="Times New Roman" pitchFamily="18" charset="0"/>
              </a:rPr>
              <a:t>Мы здесь росли, отцы здесь воевали</a:t>
            </a:r>
          </a:p>
          <a:p>
            <a:pPr algn="just" eaLnBrk="1" fontAlgn="base" hangingPunct="1">
              <a:spcBef>
                <a:spcPct val="0"/>
              </a:spcBef>
              <a:spcAft>
                <a:spcPct val="0"/>
              </a:spcAft>
            </a:pPr>
            <a:r>
              <a:rPr lang="ru-RU" altLang="ru-RU" i="1" dirty="0" smtClean="0">
                <a:solidFill>
                  <a:srgbClr val="262E1E"/>
                </a:solidFill>
                <a:latin typeface="Times New Roman" pitchFamily="18" charset="0"/>
              </a:rPr>
              <a:t>И разогнули Курскую дугу.</a:t>
            </a:r>
          </a:p>
          <a:p>
            <a:pPr algn="just" eaLnBrk="1" fontAlgn="base" hangingPunct="1">
              <a:spcBef>
                <a:spcPct val="0"/>
              </a:spcBef>
              <a:spcAft>
                <a:spcPct val="0"/>
              </a:spcAft>
            </a:pPr>
            <a:endParaRPr lang="ru-RU" altLang="ru-RU" i="1" dirty="0" smtClean="0">
              <a:solidFill>
                <a:srgbClr val="262E1E"/>
              </a:solidFill>
              <a:latin typeface="Times New Roman" pitchFamily="18" charset="0"/>
            </a:endParaRPr>
          </a:p>
          <a:p>
            <a:pPr algn="just" eaLnBrk="1" fontAlgn="base" hangingPunct="1">
              <a:spcBef>
                <a:spcPct val="0"/>
              </a:spcBef>
              <a:spcAft>
                <a:spcPct val="0"/>
              </a:spcAft>
            </a:pPr>
            <a:r>
              <a:rPr lang="ru-RU" altLang="ru-RU" i="1" dirty="0" smtClean="0">
                <a:solidFill>
                  <a:srgbClr val="262E1E"/>
                </a:solidFill>
                <a:latin typeface="Times New Roman" pitchFamily="18" charset="0"/>
              </a:rPr>
              <a:t>Друзья! Давайте утверждать заранее:</a:t>
            </a:r>
          </a:p>
          <a:p>
            <a:pPr algn="just" eaLnBrk="1" fontAlgn="base" hangingPunct="1">
              <a:spcBef>
                <a:spcPct val="0"/>
              </a:spcBef>
              <a:spcAft>
                <a:spcPct val="0"/>
              </a:spcAft>
            </a:pPr>
            <a:r>
              <a:rPr lang="ru-RU" altLang="ru-RU" i="1" dirty="0" smtClean="0">
                <a:solidFill>
                  <a:srgbClr val="262E1E"/>
                </a:solidFill>
                <a:latin typeface="Times New Roman" pitchFamily="18" charset="0"/>
              </a:rPr>
              <a:t>В любое время и в любом году – </a:t>
            </a:r>
          </a:p>
          <a:p>
            <a:pPr algn="just" eaLnBrk="1" fontAlgn="base" hangingPunct="1">
              <a:spcBef>
                <a:spcPct val="0"/>
              </a:spcBef>
              <a:spcAft>
                <a:spcPct val="0"/>
              </a:spcAft>
            </a:pPr>
            <a:r>
              <a:rPr lang="ru-RU" altLang="ru-RU" i="1" dirty="0" smtClean="0">
                <a:solidFill>
                  <a:srgbClr val="262E1E"/>
                </a:solidFill>
                <a:latin typeface="Times New Roman" pitchFamily="18" charset="0"/>
              </a:rPr>
              <a:t>У всей планеты славные куряне</a:t>
            </a:r>
          </a:p>
          <a:p>
            <a:pPr algn="just" eaLnBrk="1" fontAlgn="base" hangingPunct="1">
              <a:spcBef>
                <a:spcPct val="0"/>
              </a:spcBef>
              <a:spcAft>
                <a:spcPct val="0"/>
              </a:spcAft>
            </a:pPr>
            <a:r>
              <a:rPr lang="ru-RU" altLang="ru-RU" i="1" dirty="0" smtClean="0">
                <a:solidFill>
                  <a:srgbClr val="262E1E"/>
                </a:solidFill>
                <a:latin typeface="Times New Roman" pitchFamily="18" charset="0"/>
              </a:rPr>
              <a:t>Всегда и всюду будут на виду. </a:t>
            </a:r>
          </a:p>
          <a:p>
            <a:pPr algn="just" eaLnBrk="1" fontAlgn="base" hangingPunct="1">
              <a:spcBef>
                <a:spcPct val="0"/>
              </a:spcBef>
              <a:spcAft>
                <a:spcPct val="0"/>
              </a:spcAft>
            </a:pPr>
            <a:endParaRPr lang="ru-RU" altLang="ru-RU" i="1" dirty="0" smtClean="0">
              <a:solidFill>
                <a:srgbClr val="262E1E"/>
              </a:solidFill>
              <a:latin typeface="Times New Roman" pitchFamily="18" charset="0"/>
            </a:endParaRPr>
          </a:p>
          <a:p>
            <a:pPr algn="just" eaLnBrk="1" fontAlgn="base" hangingPunct="1">
              <a:spcBef>
                <a:spcPct val="0"/>
              </a:spcBef>
              <a:spcAft>
                <a:spcPct val="0"/>
              </a:spcAft>
            </a:pPr>
            <a:r>
              <a:rPr lang="ru-RU" altLang="ru-RU" i="1" dirty="0" smtClean="0">
                <a:solidFill>
                  <a:srgbClr val="262E1E"/>
                </a:solidFill>
                <a:latin typeface="Times New Roman" pitchFamily="18" charset="0"/>
              </a:rPr>
              <a:t>                                         М. Светлов</a:t>
            </a:r>
          </a:p>
        </p:txBody>
      </p:sp>
      <p:pic>
        <p:nvPicPr>
          <p:cNvPr id="8196" name="Рисунок 3" descr="вид сверху.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143000"/>
            <a:ext cx="3794125" cy="5307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12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788024" y="1357298"/>
            <a:ext cx="3978024" cy="4429156"/>
          </a:xfrm>
        </p:spPr>
        <p:txBody>
          <a:bodyPr>
            <a:normAutofit/>
          </a:bodyPr>
          <a:lstStyle/>
          <a:p>
            <a:pPr algn="just"/>
            <a:r>
              <a:rPr lang="ru-RU" sz="1800" dirty="0" smtClean="0"/>
              <a:t>Курск богат памятниками архитектуры XIX столетия. Наиболее значительные – особняк купца </a:t>
            </a:r>
            <a:r>
              <a:rPr lang="ru-RU" sz="1800" dirty="0" err="1" smtClean="0"/>
              <a:t>Хлопонина</a:t>
            </a:r>
            <a:r>
              <a:rPr lang="ru-RU" sz="1800" dirty="0" smtClean="0"/>
              <a:t> (середина XVIII века), Казанский собор (1778), здание бывшего Дворянского собрания (конец XIX века), здание бывшей мужской гимназии, здание городской больницы № 1 («дом Денисьева», XVIII век), палаты гетмана Мазепы (XVIII век).</a:t>
            </a:r>
            <a:endParaRPr lang="ru-RU" sz="1800" dirty="0"/>
          </a:p>
        </p:txBody>
      </p:sp>
      <p:pic>
        <p:nvPicPr>
          <p:cNvPr id="12290" name="Picture 2"/>
          <p:cNvPicPr>
            <a:picLocks noGrp="1" noChangeAspect="1" noChangeArrowheads="1"/>
          </p:cNvPicPr>
          <p:nvPr>
            <p:ph sz="half" idx="1"/>
          </p:nvPr>
        </p:nvPicPr>
        <p:blipFill>
          <a:blip r:embed="rId2"/>
          <a:srcRect/>
          <a:stretch>
            <a:fillRect/>
          </a:stretch>
        </p:blipFill>
        <p:spPr bwMode="auto">
          <a:xfrm>
            <a:off x="251520" y="332656"/>
            <a:ext cx="4032448" cy="5932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Прямоугольник 1"/>
          <p:cNvSpPr/>
          <p:nvPr/>
        </p:nvSpPr>
        <p:spPr>
          <a:xfrm>
            <a:off x="4499992" y="404665"/>
            <a:ext cx="4536504" cy="954107"/>
          </a:xfrm>
          <a:prstGeom prst="rect">
            <a:avLst/>
          </a:prstGeom>
        </p:spPr>
        <p:txBody>
          <a:bodyPr wrap="square">
            <a:spAutoFit/>
          </a:bodyPr>
          <a:lstStyle/>
          <a:p>
            <a:pPr algn="ctr"/>
            <a:r>
              <a:rPr lang="ru-RU" sz="2800" b="1" dirty="0">
                <a:solidFill>
                  <a:srgbClr val="FF0000"/>
                </a:solidFill>
                <a:effectLst>
                  <a:outerShdw blurRad="38100" dist="38100" dir="2700000" algn="tl">
                    <a:srgbClr val="000000">
                      <a:alpha val="43137"/>
                    </a:srgbClr>
                  </a:outerShdw>
                </a:effectLst>
              </a:rPr>
              <a:t>Курск богат памятниками архитектуры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07504" y="3645024"/>
            <a:ext cx="8658544" cy="2570058"/>
          </a:xfrm>
        </p:spPr>
        <p:txBody>
          <a:bodyPr>
            <a:noAutofit/>
          </a:bodyPr>
          <a:lstStyle/>
          <a:p>
            <a:pPr algn="just"/>
            <a:r>
              <a:rPr lang="ru-RU" sz="1800" dirty="0" smtClean="0"/>
              <a:t>В городе – 6 музеев (краеведческий, Музей Курской битвы, трамвая, автомобильного транспорта и др.), 3 выставочных зала (картинная галерея знаменитого уроженца Курска А. А. Дейнеки, выставочный зал Художественного фонда, Галерея современного искусства), 8 библиотек, 3 театра (областной драматический имени А. С. Пушкина, театр юного зрителя и театр кукол), филармония, 14 домов культуры, 9 кинотеатров. Коммерческое кино представлено кинотеатрами «Мир», «Юность», «им. Щепкина», «Пять звёзд»..</a:t>
            </a:r>
            <a:endParaRPr lang="ru-RU" sz="1800" dirty="0"/>
          </a:p>
        </p:txBody>
      </p:sp>
      <p:pic>
        <p:nvPicPr>
          <p:cNvPr id="13314" name="Picture 2"/>
          <p:cNvPicPr>
            <a:picLocks noGrp="1" noChangeAspect="1" noChangeArrowheads="1"/>
          </p:cNvPicPr>
          <p:nvPr>
            <p:ph sz="half" idx="1"/>
          </p:nvPr>
        </p:nvPicPr>
        <p:blipFill>
          <a:blip r:embed="rId2"/>
          <a:srcRect/>
          <a:stretch>
            <a:fillRect/>
          </a:stretch>
        </p:blipFill>
        <p:spPr bwMode="auto">
          <a:xfrm>
            <a:off x="1763688" y="116632"/>
            <a:ext cx="4614863" cy="34611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365104"/>
            <a:ext cx="7200800" cy="1477328"/>
          </a:xfrm>
          <a:prstGeom prst="rect">
            <a:avLst/>
          </a:prstGeom>
        </p:spPr>
        <p:txBody>
          <a:bodyPr wrap="square">
            <a:spAutoFit/>
          </a:bodyPr>
          <a:lstStyle/>
          <a:p>
            <a:pPr algn="just"/>
            <a:r>
              <a:rPr lang="ru-RU" dirty="0"/>
              <a:t>Некоммерческое – муниципальными кинотеатрами «Восток», «Сказка», «Родина» и др. Также в городе на протяжении 3 лет действует областной проект «Кино в театре», в рамках которого у курян есть возможность посмотреть новые отечественные фильмы по весьма демократичной цене в здании драмтеатра</a:t>
            </a:r>
          </a:p>
        </p:txBody>
      </p:sp>
      <p:pic>
        <p:nvPicPr>
          <p:cNvPr id="5" name="Рисунок 4" descr="http://i1134.photobucket.com/albums/m610/hatspb/Kursk_TopView_2012/kursk_top22.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7359"/>
            <a:ext cx="6446490" cy="38656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12887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335571" y="764704"/>
            <a:ext cx="4479800" cy="1632814"/>
          </a:xfrm>
        </p:spPr>
        <p:txBody>
          <a:bodyPr>
            <a:noAutofit/>
          </a:bodyPr>
          <a:lstStyle/>
          <a:p>
            <a:pPr algn="just"/>
            <a:r>
              <a:rPr lang="ru-RU" sz="1800" dirty="0" smtClean="0"/>
              <a:t>Архитектура современного города становится всё более разнообразной. Активно перестраиваются центральные улицы. В последние годы здесь были возведены здания торгового центра на перекрёстке с ул. Садовой, а также торгового центра «Пушкинский», внесшие заметные изменения в облик города.</a:t>
            </a:r>
          </a:p>
          <a:p>
            <a:endParaRPr lang="ru-RU" sz="1800" dirty="0"/>
          </a:p>
        </p:txBody>
      </p:sp>
      <p:pic>
        <p:nvPicPr>
          <p:cNvPr id="15362" name="Picture 2"/>
          <p:cNvPicPr>
            <a:picLocks noGrp="1" noChangeAspect="1" noChangeArrowheads="1"/>
          </p:cNvPicPr>
          <p:nvPr>
            <p:ph sz="half" idx="1"/>
          </p:nvPr>
        </p:nvPicPr>
        <p:blipFill>
          <a:blip r:embed="rId2"/>
          <a:srcRect/>
          <a:stretch>
            <a:fillRect/>
          </a:stretch>
        </p:blipFill>
        <p:spPr bwMode="auto">
          <a:xfrm>
            <a:off x="323528" y="450056"/>
            <a:ext cx="3829050" cy="2871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958" y="3717032"/>
            <a:ext cx="3827623" cy="2808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3835320"/>
            <a:ext cx="4572000" cy="2308324"/>
          </a:xfrm>
          <a:prstGeom prst="rect">
            <a:avLst/>
          </a:prstGeom>
        </p:spPr>
        <p:txBody>
          <a:bodyPr>
            <a:spAutoFit/>
          </a:bodyPr>
          <a:lstStyle/>
          <a:p>
            <a:pPr algn="just"/>
            <a:r>
              <a:rPr lang="ru-RU" dirty="0"/>
              <a:t>Доступный интернет появился в городе в марте 2007 года, с появлением новых провайдеров. В настоящий момент аудитория интернет-пользователей в Курске стремительно развивается. Растёт число сетевых СМИ, освещающих жизнь курского региона, открываются крупные сетевые проекты.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179512" y="497696"/>
            <a:ext cx="8568952" cy="4602163"/>
          </a:xfrm>
        </p:spPr>
        <p:txBody>
          <a:bodyPr>
            <a:normAutofit/>
          </a:bodyPr>
          <a:lstStyle/>
          <a:p>
            <a:pPr algn="just"/>
            <a:r>
              <a:rPr lang="ru-RU" sz="1800" dirty="0" smtClean="0"/>
              <a:t>На 2006 год в городе действовало 7 гостиниц, 7 стадионов, 2 спортивных клуба, спортивная школа, плавательный бассейн, ипподром. Имеется шахматный клуб.</a:t>
            </a:r>
            <a:endParaRPr lang="ru-RU" sz="1800" dirty="0"/>
          </a:p>
        </p:txBody>
      </p:sp>
      <p:pic>
        <p:nvPicPr>
          <p:cNvPr id="16386" name="Picture 2"/>
          <p:cNvPicPr>
            <a:picLocks noGrp="1" noChangeAspect="1" noChangeArrowheads="1"/>
          </p:cNvPicPr>
          <p:nvPr>
            <p:ph sz="half" idx="1"/>
          </p:nvPr>
        </p:nvPicPr>
        <p:blipFill>
          <a:blip r:embed="rId2"/>
          <a:stretch>
            <a:fillRect/>
          </a:stretch>
        </p:blipFill>
        <p:spPr bwMode="auto">
          <a:xfrm>
            <a:off x="1259632" y="1340768"/>
            <a:ext cx="6480720" cy="48577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28625" y="285750"/>
            <a:ext cx="257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b="1" smtClean="0">
                <a:solidFill>
                  <a:srgbClr val="262E1E"/>
                </a:solidFill>
                <a:latin typeface="Times New Roman" pitchFamily="18" charset="0"/>
              </a:rPr>
              <a:t>Кожлянская  игрушка</a:t>
            </a:r>
          </a:p>
        </p:txBody>
      </p:sp>
      <p:sp>
        <p:nvSpPr>
          <p:cNvPr id="18435" name="TextBox 2"/>
          <p:cNvSpPr txBox="1">
            <a:spLocks noChangeArrowheads="1"/>
          </p:cNvSpPr>
          <p:nvPr/>
        </p:nvSpPr>
        <p:spPr bwMode="auto">
          <a:xfrm>
            <a:off x="428625" y="857250"/>
            <a:ext cx="28575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z="1400" i="1" dirty="0" err="1" smtClean="0">
                <a:solidFill>
                  <a:srgbClr val="262E1E"/>
                </a:solidFill>
                <a:latin typeface="Times New Roman" pitchFamily="18" charset="0"/>
              </a:rPr>
              <a:t>Кожлянская</a:t>
            </a:r>
            <a:r>
              <a:rPr lang="ru-RU" altLang="ru-RU" sz="1400" i="1" dirty="0" smtClean="0">
                <a:solidFill>
                  <a:srgbClr val="262E1E"/>
                </a:solidFill>
                <a:latin typeface="Times New Roman" pitchFamily="18" charset="0"/>
              </a:rPr>
              <a:t> игрушка</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Ребятам всем подружка.</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Путь, чтоб сделать ее – длинный.</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Она лепится из глины.</a:t>
            </a:r>
          </a:p>
          <a:p>
            <a:pPr algn="just" eaLnBrk="1" fontAlgn="base" hangingPunct="1">
              <a:spcBef>
                <a:spcPct val="0"/>
              </a:spcBef>
              <a:spcAft>
                <a:spcPct val="0"/>
              </a:spcAft>
            </a:pPr>
            <a:endParaRPr lang="ru-RU" altLang="ru-RU" sz="1400" i="1" dirty="0" smtClean="0">
              <a:solidFill>
                <a:srgbClr val="262E1E"/>
              </a:solidFill>
              <a:latin typeface="Times New Roman" pitchFamily="18" charset="0"/>
            </a:endParaRP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В печь затем ее кладут,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И огнем часами жгут,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Чтоб была прочна, игрива,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И певуча и красива.</a:t>
            </a:r>
          </a:p>
          <a:p>
            <a:pPr algn="just" eaLnBrk="1" fontAlgn="base" hangingPunct="1">
              <a:spcBef>
                <a:spcPct val="0"/>
              </a:spcBef>
              <a:spcAft>
                <a:spcPct val="0"/>
              </a:spcAft>
            </a:pPr>
            <a:endParaRPr lang="ru-RU" altLang="ru-RU" sz="1400" i="1" dirty="0" smtClean="0">
              <a:solidFill>
                <a:srgbClr val="262E1E"/>
              </a:solidFill>
              <a:latin typeface="Times New Roman" pitchFamily="18" charset="0"/>
            </a:endParaRP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Она с виду хороша.</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У нее есть и душа –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Курская, раздольная,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Словно, ветер вольная.</a:t>
            </a:r>
          </a:p>
          <a:p>
            <a:pPr algn="just" eaLnBrk="1" fontAlgn="base" hangingPunct="1">
              <a:spcBef>
                <a:spcPct val="0"/>
              </a:spcBef>
              <a:spcAft>
                <a:spcPct val="0"/>
              </a:spcAft>
            </a:pPr>
            <a:endParaRPr lang="ru-RU" altLang="ru-RU" sz="1400" i="1" dirty="0" smtClean="0">
              <a:solidFill>
                <a:srgbClr val="262E1E"/>
              </a:solidFill>
              <a:latin typeface="Times New Roman" pitchFamily="18" charset="0"/>
            </a:endParaRP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В ней звучат все голоса:</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Реки, птицы и леса.</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С ней не скучно никогда –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С ней играются всегда:</a:t>
            </a:r>
          </a:p>
          <a:p>
            <a:pPr algn="just" eaLnBrk="1" fontAlgn="base" hangingPunct="1">
              <a:spcBef>
                <a:spcPct val="0"/>
              </a:spcBef>
              <a:spcAft>
                <a:spcPct val="0"/>
              </a:spcAft>
            </a:pPr>
            <a:endParaRPr lang="ru-RU" altLang="ru-RU" sz="1400" i="1" dirty="0" smtClean="0">
              <a:solidFill>
                <a:srgbClr val="262E1E"/>
              </a:solidFill>
              <a:latin typeface="Times New Roman" pitchFamily="18" charset="0"/>
            </a:endParaRP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И в избе, и во дворе, </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И весной, и в декабре.</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Радует она сердца</a:t>
            </a:r>
          </a:p>
          <a:p>
            <a:pPr algn="just" eaLnBrk="1" fontAlgn="base" hangingPunct="1">
              <a:spcBef>
                <a:spcPct val="0"/>
              </a:spcBef>
              <a:spcAft>
                <a:spcPct val="0"/>
              </a:spcAft>
            </a:pPr>
            <a:r>
              <a:rPr lang="ru-RU" altLang="ru-RU" sz="1400" i="1" dirty="0" smtClean="0">
                <a:solidFill>
                  <a:srgbClr val="262E1E"/>
                </a:solidFill>
                <a:latin typeface="Times New Roman" pitchFamily="18" charset="0"/>
              </a:rPr>
              <a:t>Девицы и молодца.</a:t>
            </a:r>
          </a:p>
          <a:p>
            <a:pPr eaLnBrk="1" fontAlgn="base" hangingPunct="1">
              <a:spcBef>
                <a:spcPct val="0"/>
              </a:spcBef>
              <a:spcAft>
                <a:spcPct val="0"/>
              </a:spcAft>
            </a:pPr>
            <a:endParaRPr lang="ru-RU" altLang="ru-RU" dirty="0" smtClean="0">
              <a:solidFill>
                <a:srgbClr val="262E1E"/>
              </a:solidFill>
              <a:latin typeface="Times New Roman" pitchFamily="18" charset="0"/>
            </a:endParaRPr>
          </a:p>
          <a:p>
            <a:pPr eaLnBrk="1" fontAlgn="base" hangingPunct="1">
              <a:spcBef>
                <a:spcPct val="0"/>
              </a:spcBef>
              <a:spcAft>
                <a:spcPct val="0"/>
              </a:spcAft>
            </a:pPr>
            <a:endParaRPr lang="ru-RU" altLang="ru-RU" dirty="0" smtClean="0">
              <a:solidFill>
                <a:srgbClr val="262E1E"/>
              </a:solidFill>
              <a:latin typeface="Times New Roman" pitchFamily="18" charset="0"/>
            </a:endParaRPr>
          </a:p>
        </p:txBody>
      </p:sp>
      <p:pic>
        <p:nvPicPr>
          <p:cNvPr id="18436" name="Рисунок 3" descr="игрушка.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57563"/>
            <a:ext cx="2286000"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4" descr="игрушка 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785813"/>
            <a:ext cx="2830512" cy="1816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Рисунок 5" descr="мастер игрушки.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3357563"/>
            <a:ext cx="3048000"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765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357563" y="4286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b="1" smtClean="0">
                <a:solidFill>
                  <a:srgbClr val="262E1E"/>
                </a:solidFill>
                <a:latin typeface="Times New Roman" pitchFamily="18" charset="0"/>
              </a:rPr>
              <a:t>Курский край</a:t>
            </a:r>
          </a:p>
        </p:txBody>
      </p:sp>
      <p:sp>
        <p:nvSpPr>
          <p:cNvPr id="17411" name="TextBox 2"/>
          <p:cNvSpPr txBox="1">
            <a:spLocks noChangeArrowheads="1"/>
          </p:cNvSpPr>
          <p:nvPr/>
        </p:nvSpPr>
        <p:spPr bwMode="auto">
          <a:xfrm>
            <a:off x="214313" y="1357313"/>
            <a:ext cx="36433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i="1" smtClean="0">
                <a:solidFill>
                  <a:srgbClr val="262E1E"/>
                </a:solidFill>
                <a:latin typeface="Times New Roman" pitchFamily="18" charset="0"/>
              </a:rPr>
              <a:t>Курский край – здесь много песен, </a:t>
            </a:r>
          </a:p>
          <a:p>
            <a:pPr eaLnBrk="1" fontAlgn="base" hangingPunct="1">
              <a:spcBef>
                <a:spcPct val="0"/>
              </a:spcBef>
              <a:spcAft>
                <a:spcPct val="0"/>
              </a:spcAft>
            </a:pPr>
            <a:r>
              <a:rPr lang="ru-RU" altLang="ru-RU" i="1" smtClean="0">
                <a:solidFill>
                  <a:srgbClr val="262E1E"/>
                </a:solidFill>
                <a:latin typeface="Times New Roman" pitchFamily="18" charset="0"/>
              </a:rPr>
              <a:t>Много танца и огня, </a:t>
            </a:r>
          </a:p>
          <a:p>
            <a:pPr eaLnBrk="1" fontAlgn="base" hangingPunct="1">
              <a:spcBef>
                <a:spcPct val="0"/>
              </a:spcBef>
              <a:spcAft>
                <a:spcPct val="0"/>
              </a:spcAft>
            </a:pPr>
            <a:r>
              <a:rPr lang="ru-RU" altLang="ru-RU" i="1" smtClean="0">
                <a:solidFill>
                  <a:srgbClr val="262E1E"/>
                </a:solidFill>
                <a:latin typeface="Times New Roman" pitchFamily="18" charset="0"/>
              </a:rPr>
              <a:t>Карагод широк и тесен, </a:t>
            </a:r>
          </a:p>
          <a:p>
            <a:pPr eaLnBrk="1" fontAlgn="base" hangingPunct="1">
              <a:spcBef>
                <a:spcPct val="0"/>
              </a:spcBef>
              <a:spcAft>
                <a:spcPct val="0"/>
              </a:spcAft>
            </a:pPr>
            <a:r>
              <a:rPr lang="ru-RU" altLang="ru-RU" i="1" smtClean="0">
                <a:solidFill>
                  <a:srgbClr val="262E1E"/>
                </a:solidFill>
                <a:latin typeface="Times New Roman" pitchFamily="18" charset="0"/>
              </a:rPr>
              <a:t>Место есть и для меня.</a:t>
            </a:r>
          </a:p>
          <a:p>
            <a:pPr eaLnBrk="1" fontAlgn="base" hangingPunct="1">
              <a:spcBef>
                <a:spcPct val="0"/>
              </a:spcBef>
              <a:spcAft>
                <a:spcPct val="0"/>
              </a:spcAft>
            </a:pPr>
            <a:endParaRPr lang="ru-RU" altLang="ru-RU" i="1" smtClean="0">
              <a:solidFill>
                <a:srgbClr val="262E1E"/>
              </a:solidFill>
              <a:latin typeface="Times New Roman" pitchFamily="18" charset="0"/>
            </a:endParaRPr>
          </a:p>
          <a:p>
            <a:pPr eaLnBrk="1" fontAlgn="base" hangingPunct="1">
              <a:spcBef>
                <a:spcPct val="0"/>
              </a:spcBef>
              <a:spcAft>
                <a:spcPct val="0"/>
              </a:spcAft>
            </a:pPr>
            <a:r>
              <a:rPr lang="ru-RU" altLang="ru-RU" i="1" smtClean="0">
                <a:solidFill>
                  <a:srgbClr val="262E1E"/>
                </a:solidFill>
                <a:latin typeface="Times New Roman" pitchFamily="18" charset="0"/>
              </a:rPr>
              <a:t>Наш Тимоня – славный парень, </a:t>
            </a:r>
          </a:p>
          <a:p>
            <a:pPr eaLnBrk="1" fontAlgn="base" hangingPunct="1">
              <a:spcBef>
                <a:spcPct val="0"/>
              </a:spcBef>
              <a:spcAft>
                <a:spcPct val="0"/>
              </a:spcAft>
            </a:pPr>
            <a:r>
              <a:rPr lang="ru-RU" altLang="ru-RU" i="1" smtClean="0">
                <a:solidFill>
                  <a:srgbClr val="262E1E"/>
                </a:solidFill>
                <a:latin typeface="Times New Roman" pitchFamily="18" charset="0"/>
              </a:rPr>
              <a:t>Песни с удалью поет.</a:t>
            </a:r>
          </a:p>
          <a:p>
            <a:pPr eaLnBrk="1" fontAlgn="base" hangingPunct="1">
              <a:spcBef>
                <a:spcPct val="0"/>
              </a:spcBef>
              <a:spcAft>
                <a:spcPct val="0"/>
              </a:spcAft>
            </a:pPr>
            <a:r>
              <a:rPr lang="ru-RU" altLang="ru-RU" i="1" smtClean="0">
                <a:solidFill>
                  <a:srgbClr val="262E1E"/>
                </a:solidFill>
                <a:latin typeface="Times New Roman" pitchFamily="18" charset="0"/>
              </a:rPr>
              <a:t>Он по всей России славен, </a:t>
            </a:r>
            <a:br>
              <a:rPr lang="ru-RU" altLang="ru-RU" i="1" smtClean="0">
                <a:solidFill>
                  <a:srgbClr val="262E1E"/>
                </a:solidFill>
                <a:latin typeface="Times New Roman" pitchFamily="18" charset="0"/>
              </a:rPr>
            </a:br>
            <a:r>
              <a:rPr lang="ru-RU" altLang="ru-RU" i="1" smtClean="0">
                <a:solidFill>
                  <a:srgbClr val="262E1E"/>
                </a:solidFill>
                <a:latin typeface="Times New Roman" pitchFamily="18" charset="0"/>
              </a:rPr>
              <a:t>Его знает наш народ.</a:t>
            </a:r>
          </a:p>
          <a:p>
            <a:pPr eaLnBrk="1" fontAlgn="base" hangingPunct="1">
              <a:spcBef>
                <a:spcPct val="0"/>
              </a:spcBef>
              <a:spcAft>
                <a:spcPct val="0"/>
              </a:spcAft>
            </a:pPr>
            <a:endParaRPr lang="ru-RU" altLang="ru-RU" i="1" smtClean="0">
              <a:solidFill>
                <a:srgbClr val="262E1E"/>
              </a:solidFill>
              <a:latin typeface="Times New Roman" pitchFamily="18" charset="0"/>
            </a:endParaRPr>
          </a:p>
          <a:p>
            <a:pPr eaLnBrk="1" fontAlgn="base" hangingPunct="1">
              <a:spcBef>
                <a:spcPct val="0"/>
              </a:spcBef>
              <a:spcAft>
                <a:spcPct val="0"/>
              </a:spcAft>
            </a:pPr>
            <a:r>
              <a:rPr lang="ru-RU" altLang="ru-RU" i="1" smtClean="0">
                <a:solidFill>
                  <a:srgbClr val="262E1E"/>
                </a:solidFill>
                <a:latin typeface="Times New Roman" pitchFamily="18" charset="0"/>
              </a:rPr>
              <a:t>А курянка!? Что за диво!</a:t>
            </a:r>
          </a:p>
          <a:p>
            <a:pPr eaLnBrk="1" fontAlgn="base" hangingPunct="1">
              <a:spcBef>
                <a:spcPct val="0"/>
              </a:spcBef>
              <a:spcAft>
                <a:spcPct val="0"/>
              </a:spcAft>
            </a:pPr>
            <a:r>
              <a:rPr lang="ru-RU" altLang="ru-RU" i="1" smtClean="0">
                <a:solidFill>
                  <a:srgbClr val="262E1E"/>
                </a:solidFill>
                <a:latin typeface="Times New Roman" pitchFamily="18" charset="0"/>
              </a:rPr>
              <a:t>Весела да хороша.</a:t>
            </a:r>
          </a:p>
          <a:p>
            <a:pPr eaLnBrk="1" fontAlgn="base" hangingPunct="1">
              <a:spcBef>
                <a:spcPct val="0"/>
              </a:spcBef>
              <a:spcAft>
                <a:spcPct val="0"/>
              </a:spcAft>
            </a:pPr>
            <a:r>
              <a:rPr lang="ru-RU" altLang="ru-RU" i="1" smtClean="0">
                <a:solidFill>
                  <a:srgbClr val="262E1E"/>
                </a:solidFill>
                <a:latin typeface="Times New Roman" pitchFamily="18" charset="0"/>
              </a:rPr>
              <a:t>Бескорыстна и красива</a:t>
            </a:r>
          </a:p>
          <a:p>
            <a:pPr eaLnBrk="1" fontAlgn="base" hangingPunct="1">
              <a:spcBef>
                <a:spcPct val="0"/>
              </a:spcBef>
              <a:spcAft>
                <a:spcPct val="0"/>
              </a:spcAft>
            </a:pPr>
            <a:r>
              <a:rPr lang="ru-RU" altLang="ru-RU" i="1" smtClean="0">
                <a:solidFill>
                  <a:srgbClr val="262E1E"/>
                </a:solidFill>
                <a:latin typeface="Times New Roman" pitchFamily="18" charset="0"/>
              </a:rPr>
              <a:t>Ее русская душа.</a:t>
            </a:r>
          </a:p>
        </p:txBody>
      </p:sp>
      <p:pic>
        <p:nvPicPr>
          <p:cNvPr id="17412" name="Рисунок 3" descr="танец на ярмарке.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428875"/>
            <a:ext cx="5365750" cy="40243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790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85750" y="357188"/>
            <a:ext cx="8501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mtClean="0">
                <a:solidFill>
                  <a:srgbClr val="262E1E"/>
                </a:solidFill>
                <a:latin typeface="Times New Roman" pitchFamily="18" charset="0"/>
              </a:rPr>
              <a:t>  Куряне были на виду не только тогда, когда защищали честь и независимость Родины. Древнюю и поучительную историю своего возникновения имеет и культура курского края. Она богата своими </a:t>
            </a:r>
            <a:r>
              <a:rPr lang="ru-RU" altLang="ru-RU" b="1" smtClean="0">
                <a:solidFill>
                  <a:srgbClr val="262E1E"/>
                </a:solidFill>
                <a:latin typeface="Times New Roman" pitchFamily="18" charset="0"/>
              </a:rPr>
              <a:t>традициями</a:t>
            </a:r>
            <a:r>
              <a:rPr lang="ru-RU" altLang="ru-RU" smtClean="0">
                <a:solidFill>
                  <a:srgbClr val="262E1E"/>
                </a:solidFill>
                <a:latin typeface="Times New Roman" pitchFamily="18" charset="0"/>
              </a:rPr>
              <a:t>. </a:t>
            </a:r>
          </a:p>
        </p:txBody>
      </p:sp>
      <p:sp>
        <p:nvSpPr>
          <p:cNvPr id="16387" name="TextBox 2"/>
          <p:cNvSpPr txBox="1">
            <a:spLocks noChangeArrowheads="1"/>
          </p:cNvSpPr>
          <p:nvPr/>
        </p:nvSpPr>
        <p:spPr bwMode="auto">
          <a:xfrm>
            <a:off x="500063" y="1425575"/>
            <a:ext cx="8143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mtClean="0">
                <a:solidFill>
                  <a:srgbClr val="262E1E"/>
                </a:solidFill>
                <a:latin typeface="Times New Roman" pitchFamily="18" charset="0"/>
              </a:rPr>
              <a:t>Славилась Курская губерния своими промыслами, особенно </a:t>
            </a:r>
            <a:r>
              <a:rPr lang="ru-RU" altLang="ru-RU" b="1" smtClean="0">
                <a:solidFill>
                  <a:srgbClr val="262E1E"/>
                </a:solidFill>
                <a:latin typeface="Times New Roman" pitchFamily="18" charset="0"/>
              </a:rPr>
              <a:t>КОВРОТКАЧЕСТВОМ</a:t>
            </a:r>
            <a:r>
              <a:rPr lang="ru-RU" altLang="ru-RU" smtClean="0">
                <a:solidFill>
                  <a:srgbClr val="262E1E"/>
                </a:solidFill>
                <a:latin typeface="Times New Roman" pitchFamily="18" charset="0"/>
              </a:rPr>
              <a:t>.</a:t>
            </a:r>
            <a:r>
              <a:rPr lang="ru-RU" altLang="ru-RU" b="1" smtClean="0">
                <a:solidFill>
                  <a:srgbClr val="262E1E"/>
                </a:solidFill>
                <a:latin typeface="Times New Roman" pitchFamily="18" charset="0"/>
              </a:rPr>
              <a:t> </a:t>
            </a:r>
          </a:p>
        </p:txBody>
      </p:sp>
      <p:sp>
        <p:nvSpPr>
          <p:cNvPr id="16388" name="TextBox 3"/>
          <p:cNvSpPr txBox="1">
            <a:spLocks noChangeArrowheads="1"/>
          </p:cNvSpPr>
          <p:nvPr/>
        </p:nvSpPr>
        <p:spPr bwMode="auto">
          <a:xfrm>
            <a:off x="357188" y="2000250"/>
            <a:ext cx="42148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i="1" smtClean="0">
                <a:solidFill>
                  <a:srgbClr val="262E1E"/>
                </a:solidFill>
                <a:latin typeface="Times New Roman" pitchFamily="18" charset="0"/>
              </a:rPr>
              <a:t>Старинные традиции изготовления ковров до сих пор сохранили жители Суджи и Дмитриева. Сегодня к ним присоединился ещё один район - Горшеченский. В Доме культуры посёлка Горшечное открылся </a:t>
            </a:r>
            <a:r>
              <a:rPr lang="ru-RU" altLang="ru-RU" b="1" i="1" smtClean="0">
                <a:solidFill>
                  <a:srgbClr val="262E1E"/>
                </a:solidFill>
                <a:latin typeface="Times New Roman" pitchFamily="18" charset="0"/>
              </a:rPr>
              <a:t>Центр ковроткачества</a:t>
            </a:r>
            <a:r>
              <a:rPr lang="ru-RU" altLang="ru-RU" i="1" smtClean="0">
                <a:solidFill>
                  <a:srgbClr val="262E1E"/>
                </a:solidFill>
                <a:latin typeface="Times New Roman" pitchFamily="18" charset="0"/>
              </a:rPr>
              <a:t>. Местные мастера-ковроделы, дабы сохранить нить времён, в 2008-м подали заявку на соискание губернаторского гранта. И получили его. На выделенные 250 тысяч рублей руководители местного Дома творчества закупили оборудование, ткани и нити. Они не только сохранили свою традицию, но и готовы передать её следующим поколениям.</a:t>
            </a:r>
          </a:p>
        </p:txBody>
      </p:sp>
      <p:pic>
        <p:nvPicPr>
          <p:cNvPr id="16389" name="Рисунок 4" descr="ковер.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2786063"/>
            <a:ext cx="3873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19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79712" y="3210555"/>
            <a:ext cx="5544616" cy="578484"/>
          </a:xfrm>
        </p:spPr>
        <p:txBody>
          <a:bodyPr>
            <a:normAutofit/>
          </a:bodyPr>
          <a:lstStyle/>
          <a:p>
            <a:r>
              <a:rPr lang="ru-RU" dirty="0" smtClean="0">
                <a:solidFill>
                  <a:srgbClr val="FF0000"/>
                </a:solidFill>
              </a:rPr>
              <a:t>Курск впервые упоминается в</a:t>
            </a:r>
            <a:endParaRPr lang="ru-RU" dirty="0">
              <a:solidFill>
                <a:srgbClr val="FF0000"/>
              </a:solidFill>
            </a:endParaRPr>
          </a:p>
        </p:txBody>
      </p:sp>
      <p:sp>
        <p:nvSpPr>
          <p:cNvPr id="3" name="Текст 2"/>
          <p:cNvSpPr>
            <a:spLocks noGrp="1"/>
          </p:cNvSpPr>
          <p:nvPr>
            <p:ph type="body" idx="2"/>
          </p:nvPr>
        </p:nvSpPr>
        <p:spPr>
          <a:xfrm>
            <a:off x="107504" y="3953569"/>
            <a:ext cx="8928992" cy="2880320"/>
          </a:xfrm>
        </p:spPr>
        <p:txBody>
          <a:bodyPr>
            <a:normAutofit/>
          </a:bodyPr>
          <a:lstStyle/>
          <a:p>
            <a:r>
              <a:rPr lang="ru-RU" sz="1600" dirty="0" smtClean="0"/>
              <a:t>Житии Феодосия Печерского (не ранее 1032, когда Днепровское левобережье перешло во владение</a:t>
            </a:r>
            <a:r>
              <a:rPr lang="en-US" sz="1600" dirty="0" smtClean="0"/>
              <a:t> </a:t>
            </a:r>
            <a:r>
              <a:rPr lang="ru-RU" sz="1600" dirty="0" smtClean="0"/>
              <a:t>Ярослава Мудрого). В указанной летописи Курск описывается как крупный город с развитой торговлей и значительным количеством жителей. Первое упоминание в Лаврентьевской летописи – под 1095 годом. Тогда курским князем Изяславом Владимировичем была возведена крепость; с конца XI века Курск – один из мощнейших форпостов на границе Киевской Руси; первоначальные курские укрепления разобраны в середине XVII века. В 1185 князь Всеволод Курский направил дружину против половцев; этот неудачный поход русских князей описан в «Слове о полку Игореве». В 1238 город был полностью разрушен </a:t>
            </a:r>
            <a:r>
              <a:rPr lang="ru-RU" sz="1600" dirty="0" err="1" smtClean="0"/>
              <a:t>татаро-монголами</a:t>
            </a:r>
            <a:r>
              <a:rPr lang="ru-RU" sz="1600" dirty="0" smtClean="0"/>
              <a:t>.</a:t>
            </a:r>
            <a:endParaRPr lang="ru-RU" sz="1600" dirty="0"/>
          </a:p>
        </p:txBody>
      </p:sp>
      <p:pic>
        <p:nvPicPr>
          <p:cNvPr id="1026" name="Picture 2"/>
          <p:cNvPicPr>
            <a:picLocks noGrp="1" noChangeAspect="1" noChangeArrowheads="1"/>
          </p:cNvPicPr>
          <p:nvPr>
            <p:ph sz="half" idx="1"/>
          </p:nvPr>
        </p:nvPicPr>
        <p:blipFill>
          <a:blip r:embed="rId2"/>
          <a:srcRect/>
          <a:stretch>
            <a:fillRect/>
          </a:stretch>
        </p:blipFill>
        <p:spPr bwMode="auto">
          <a:xfrm>
            <a:off x="279538" y="116632"/>
            <a:ext cx="4543425" cy="30834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Славянская письменность"/>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88640"/>
            <a:ext cx="3113028" cy="3210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32106" y="170069"/>
            <a:ext cx="4833942" cy="757222"/>
          </a:xfrm>
        </p:spPr>
        <p:txBody>
          <a:bodyPr>
            <a:normAutofit fontScale="90000"/>
          </a:bodyPr>
          <a:lstStyle/>
          <a:p>
            <a:r>
              <a:rPr lang="ru-RU" sz="3200" dirty="0" smtClean="0">
                <a:solidFill>
                  <a:srgbClr val="FF0000"/>
                </a:solidFill>
              </a:rPr>
              <a:t>С 1360 по конец XV века</a:t>
            </a:r>
            <a:endParaRPr lang="ru-RU" sz="3200" dirty="0">
              <a:solidFill>
                <a:srgbClr val="FF0000"/>
              </a:solidFill>
            </a:endParaRPr>
          </a:p>
        </p:txBody>
      </p:sp>
      <p:sp>
        <p:nvSpPr>
          <p:cNvPr id="3" name="Текст 2"/>
          <p:cNvSpPr>
            <a:spLocks noGrp="1"/>
          </p:cNvSpPr>
          <p:nvPr>
            <p:ph type="body" idx="2"/>
          </p:nvPr>
        </p:nvSpPr>
        <p:spPr>
          <a:xfrm>
            <a:off x="3571868" y="927291"/>
            <a:ext cx="5194180" cy="4929222"/>
          </a:xfrm>
        </p:spPr>
        <p:txBody>
          <a:bodyPr>
            <a:noAutofit/>
          </a:bodyPr>
          <a:lstStyle/>
          <a:p>
            <a:r>
              <a:rPr lang="ru-RU" sz="1600" dirty="0" smtClean="0"/>
              <a:t>Курск был в составе Великого княжества Литовского. В XVI-XVII веках Курск – важный оборонительный пункт Московского государства (вошёл в его состав в 1508) на границах с Речью </a:t>
            </a:r>
            <a:r>
              <a:rPr lang="ru-RU" sz="1600" dirty="0" err="1" smtClean="0"/>
              <a:t>Посполитой</a:t>
            </a:r>
            <a:r>
              <a:rPr lang="ru-RU" sz="1600" dirty="0" smtClean="0"/>
              <a:t> и Диким полем. Известны упоминания о Курске в «Книге Большого Чертежа» (1517), в указе Ивана IV Грозного (1582; государь приказывал ссылать «кромешников, мятежников, бунтарей» «в окраинные города Севск и Курск»).В 1596 была возведена новая крепость. В начале XVII века на Курск неоднократно нападали польско-литовские отряды (в 1612, 1616, 1617, 1634), крымские татары, ногайцы, но при этом курская крепость так и не была взята; в 1616 в курском гарнизоне насчитывалось свыше 1,3 тыс. человек. В Курск были переселены жители из Орла и других южнорусских городов (в 1678 году в Курске уже насчитывалось 2,8 тыс. жителей). Город развивался благодаря выгодному географическому положению (кратчайший путь из Москвы в Крым, отходящая от Курска дорога на Киев). Был организован литейный двор, развивались квасной и соляной промыслы. Велась активная торговля (главным образом, хлебная) с украинскими землями (в середине XVII века построен Гостиный двор).</a:t>
            </a:r>
            <a:endParaRPr lang="ru-RU" sz="1600" dirty="0"/>
          </a:p>
        </p:txBody>
      </p:sp>
      <p:pic>
        <p:nvPicPr>
          <p:cNvPr id="2050" name="Picture 2"/>
          <p:cNvPicPr>
            <a:picLocks noGrp="1" noChangeAspect="1" noChangeArrowheads="1"/>
          </p:cNvPicPr>
          <p:nvPr>
            <p:ph sz="half" idx="1"/>
          </p:nvPr>
        </p:nvPicPr>
        <p:blipFill>
          <a:blip r:embed="rId2"/>
          <a:srcRect/>
          <a:stretch>
            <a:fillRect/>
          </a:stretch>
        </p:blipFill>
        <p:spPr bwMode="auto">
          <a:xfrm>
            <a:off x="251520" y="548680"/>
            <a:ext cx="3024336" cy="5655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44008" y="0"/>
            <a:ext cx="3528392" cy="1080120"/>
          </a:xfrm>
        </p:spPr>
        <p:txBody>
          <a:bodyPr>
            <a:normAutofit/>
          </a:bodyPr>
          <a:lstStyle/>
          <a:p>
            <a:r>
              <a:rPr lang="ru-RU" sz="3600" dirty="0" smtClean="0">
                <a:solidFill>
                  <a:srgbClr val="FF0000"/>
                </a:solidFill>
              </a:rPr>
              <a:t>1708 год</a:t>
            </a:r>
            <a:endParaRPr lang="ru-RU" sz="3600" dirty="0">
              <a:solidFill>
                <a:srgbClr val="FF0000"/>
              </a:solidFill>
            </a:endParaRPr>
          </a:p>
        </p:txBody>
      </p:sp>
      <p:sp>
        <p:nvSpPr>
          <p:cNvPr id="3" name="Текст 2"/>
          <p:cNvSpPr>
            <a:spLocks noGrp="1"/>
          </p:cNvSpPr>
          <p:nvPr>
            <p:ph type="body" idx="2"/>
          </p:nvPr>
        </p:nvSpPr>
        <p:spPr>
          <a:xfrm>
            <a:off x="251520" y="3068960"/>
            <a:ext cx="8892480" cy="3146122"/>
          </a:xfrm>
        </p:spPr>
        <p:txBody>
          <a:bodyPr>
            <a:noAutofit/>
          </a:bodyPr>
          <a:lstStyle/>
          <a:p>
            <a:r>
              <a:rPr lang="ru-RU" sz="1800" b="1" spc="-50" dirty="0">
                <a:ln w="3175">
                  <a:noFill/>
                </a:ln>
              </a:rPr>
              <a:t>В 1708 </a:t>
            </a:r>
            <a:r>
              <a:rPr lang="en-US" sz="1800" b="1" spc="-50" dirty="0" smtClean="0">
                <a:ln w="3175">
                  <a:noFill/>
                </a:ln>
              </a:rPr>
              <a:t> </a:t>
            </a:r>
            <a:r>
              <a:rPr lang="ru-RU" sz="1800" dirty="0" smtClean="0"/>
              <a:t>приписан к Киевской губернии, в 1727 – к Белгородской губернии, с 1779 центр Курского наместничества (первым наместником Курска был генерал-фельдмаршал П. А. Румянцев), в 1797 центр Курской губернии (первым губернатором был С. Д. </a:t>
            </a:r>
            <a:r>
              <a:rPr lang="ru-RU" sz="1800" dirty="0" err="1" smtClean="0"/>
              <a:t>Бурнашов</a:t>
            </a:r>
            <a:r>
              <a:rPr lang="ru-RU" sz="1800" dirty="0" smtClean="0"/>
              <a:t>). В 1785, в год образования городской Думы, в Курске насчитывалось 7 590 жителей. В XVIII веке Курск становится крупным торговым городом и окончательно теряет пограничное значение. Получили развитие кожевенное, кирпичное, известковое производство. Строились многочисленные каменные сооружения (торговые ряды и др.). В Курске действовала судоходная компания (управлял ею сам губернатор), – торговые суда отправлялись вниз по Сейму в сторону Киева.</a:t>
            </a:r>
            <a:endParaRPr lang="ru-RU" sz="1800" dirty="0"/>
          </a:p>
        </p:txBody>
      </p:sp>
      <p:pic>
        <p:nvPicPr>
          <p:cNvPr id="3074" name="Picture 2"/>
          <p:cNvPicPr>
            <a:picLocks noGrp="1" noChangeAspect="1" noChangeArrowheads="1"/>
          </p:cNvPicPr>
          <p:nvPr>
            <p:ph sz="half" idx="1"/>
          </p:nvPr>
        </p:nvPicPr>
        <p:blipFill>
          <a:blip r:embed="rId2"/>
          <a:srcRect/>
          <a:stretch>
            <a:fillRect/>
          </a:stretch>
        </p:blipFill>
        <p:spPr bwMode="auto">
          <a:xfrm>
            <a:off x="179512" y="116632"/>
            <a:ext cx="4186238" cy="29136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45344" y="319463"/>
            <a:ext cx="85010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dirty="0" smtClean="0">
                <a:solidFill>
                  <a:srgbClr val="262E1E"/>
                </a:solidFill>
                <a:latin typeface="Times New Roman" pitchFamily="18" charset="0"/>
              </a:rPr>
              <a:t>  </a:t>
            </a:r>
            <a:r>
              <a:rPr lang="ru-RU" altLang="ru-RU" sz="2000" dirty="0" smtClean="0">
                <a:solidFill>
                  <a:srgbClr val="262E1E"/>
                </a:solidFill>
                <a:latin typeface="Times New Roman" pitchFamily="18" charset="0"/>
              </a:rPr>
              <a:t>Не многие города могут похвалиться столь богатой, насыщенной событиями историей, как Курск.</a:t>
            </a:r>
          </a:p>
          <a:p>
            <a:pPr algn="just" eaLnBrk="1" fontAlgn="base" hangingPunct="1">
              <a:spcBef>
                <a:spcPct val="0"/>
              </a:spcBef>
              <a:spcAft>
                <a:spcPct val="0"/>
              </a:spcAft>
            </a:pPr>
            <a:r>
              <a:rPr lang="ru-RU" altLang="ru-RU" sz="2000" dirty="0" smtClean="0">
                <a:solidFill>
                  <a:srgbClr val="262E1E"/>
                </a:solidFill>
                <a:latin typeface="Times New Roman" pitchFamily="18" charset="0"/>
              </a:rPr>
              <a:t>  Утверждался </a:t>
            </a:r>
            <a:r>
              <a:rPr lang="ru-RU" altLang="ru-RU" sz="2000" dirty="0">
                <a:solidFill>
                  <a:srgbClr val="262E1E"/>
                </a:solidFill>
                <a:latin typeface="Times New Roman" pitchFamily="18" charset="0"/>
              </a:rPr>
              <a:t> </a:t>
            </a:r>
            <a:r>
              <a:rPr lang="ru-RU" altLang="ru-RU" sz="2000" dirty="0" smtClean="0">
                <a:solidFill>
                  <a:srgbClr val="262E1E"/>
                </a:solidFill>
                <a:latin typeface="Times New Roman" pitchFamily="18" charset="0"/>
              </a:rPr>
              <a:t>этот город на земле в тяжких испытаниях. На протяжении веков куряне никогда ни на кого не нападали, а лишь обороняли свои жилища, свою землю, помогая соседям.</a:t>
            </a:r>
          </a:p>
        </p:txBody>
      </p:sp>
      <p:sp>
        <p:nvSpPr>
          <p:cNvPr id="12291" name="TextBox 2"/>
          <p:cNvSpPr txBox="1">
            <a:spLocks noChangeArrowheads="1"/>
          </p:cNvSpPr>
          <p:nvPr/>
        </p:nvSpPr>
        <p:spPr bwMode="auto">
          <a:xfrm>
            <a:off x="571500" y="2571750"/>
            <a:ext cx="42885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ru-RU" altLang="ru-RU" sz="2000" b="1" i="1" dirty="0" smtClean="0">
                <a:solidFill>
                  <a:srgbClr val="262E1E"/>
                </a:solidFill>
                <a:latin typeface="Times New Roman" pitchFamily="18" charset="0"/>
              </a:rPr>
              <a:t>О смелом, но рискованном походе против половцев повествует древнерусская поэма «СЛОВО  О  ПОЛКУ  ИГОРЕВЕ».</a:t>
            </a:r>
          </a:p>
          <a:p>
            <a:pPr algn="just" eaLnBrk="1" fontAlgn="base" hangingPunct="1">
              <a:spcBef>
                <a:spcPct val="0"/>
              </a:spcBef>
              <a:spcAft>
                <a:spcPct val="0"/>
              </a:spcAft>
            </a:pPr>
            <a:r>
              <a:rPr lang="ru-RU" altLang="ru-RU" sz="2000" b="1" i="1" dirty="0" smtClean="0">
                <a:solidFill>
                  <a:srgbClr val="262E1E"/>
                </a:solidFill>
                <a:latin typeface="Times New Roman" pitchFamily="18" charset="0"/>
              </a:rPr>
              <a:t>Сквозь толщу веков дошли до нас слова храброго Все</a:t>
            </a:r>
            <a:r>
              <a:rPr lang="ru-RU" altLang="ru-RU" sz="2000" i="1" dirty="0" smtClean="0">
                <a:solidFill>
                  <a:srgbClr val="262E1E"/>
                </a:solidFill>
                <a:latin typeface="Times New Roman" pitchFamily="18" charset="0"/>
              </a:rPr>
              <a:t>волода о </a:t>
            </a:r>
            <a:r>
              <a:rPr lang="ru-RU" altLang="ru-RU" sz="2000" b="1" i="1" dirty="0" smtClean="0">
                <a:solidFill>
                  <a:srgbClr val="262E1E"/>
                </a:solidFill>
                <a:latin typeface="Times New Roman" pitchFamily="18" charset="0"/>
              </a:rPr>
              <a:t>своей дружине:</a:t>
            </a:r>
          </a:p>
        </p:txBody>
      </p:sp>
      <p:pic>
        <p:nvPicPr>
          <p:cNvPr id="12292" name="Рисунок 4" descr="слово о полку Игореве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946497"/>
            <a:ext cx="2876550" cy="4714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5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500063" y="285750"/>
            <a:ext cx="342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z="1600" b="1" i="1" dirty="0" smtClean="0">
                <a:solidFill>
                  <a:srgbClr val="262E1E"/>
                </a:solidFill>
                <a:latin typeface="Times New Roman" pitchFamily="18" charset="0"/>
              </a:rPr>
              <a:t>«А мои-то куряне опытные воины:</a:t>
            </a:r>
          </a:p>
          <a:p>
            <a:pPr eaLnBrk="1" fontAlgn="base" hangingPunct="1">
              <a:spcBef>
                <a:spcPct val="0"/>
              </a:spcBef>
              <a:spcAft>
                <a:spcPct val="0"/>
              </a:spcAft>
            </a:pPr>
            <a:r>
              <a:rPr lang="ru-RU" altLang="ru-RU" sz="1600" b="1" i="1" dirty="0" smtClean="0">
                <a:solidFill>
                  <a:srgbClr val="262E1E"/>
                </a:solidFill>
                <a:latin typeface="Times New Roman" pitchFamily="18" charset="0"/>
              </a:rPr>
              <a:t>Под трубами повиты.</a:t>
            </a:r>
          </a:p>
          <a:p>
            <a:pPr eaLnBrk="1" fontAlgn="base" hangingPunct="1">
              <a:spcBef>
                <a:spcPct val="0"/>
              </a:spcBef>
              <a:spcAft>
                <a:spcPct val="0"/>
              </a:spcAft>
            </a:pPr>
            <a:r>
              <a:rPr lang="ru-RU" altLang="ru-RU" sz="1600" b="1" i="1" dirty="0" smtClean="0">
                <a:solidFill>
                  <a:srgbClr val="262E1E"/>
                </a:solidFill>
                <a:latin typeface="Times New Roman" pitchFamily="18" charset="0"/>
              </a:rPr>
              <a:t>Под шлемами взлелеяны, </a:t>
            </a:r>
          </a:p>
          <a:p>
            <a:pPr eaLnBrk="1" fontAlgn="base" hangingPunct="1">
              <a:spcBef>
                <a:spcPct val="0"/>
              </a:spcBef>
              <a:spcAft>
                <a:spcPct val="0"/>
              </a:spcAft>
            </a:pPr>
            <a:r>
              <a:rPr lang="ru-RU" altLang="ru-RU" sz="1600" b="1" i="1" dirty="0" smtClean="0">
                <a:solidFill>
                  <a:srgbClr val="262E1E"/>
                </a:solidFill>
                <a:latin typeface="Times New Roman" pitchFamily="18" charset="0"/>
              </a:rPr>
              <a:t>С конца копья вскормлены, </a:t>
            </a:r>
          </a:p>
          <a:p>
            <a:pPr eaLnBrk="1" fontAlgn="base" hangingPunct="1">
              <a:spcBef>
                <a:spcPct val="0"/>
              </a:spcBef>
              <a:spcAft>
                <a:spcPct val="0"/>
              </a:spcAft>
            </a:pPr>
            <a:r>
              <a:rPr lang="ru-RU" altLang="ru-RU" sz="1600" b="1" i="1" dirty="0" smtClean="0">
                <a:solidFill>
                  <a:srgbClr val="262E1E"/>
                </a:solidFill>
                <a:latin typeface="Times New Roman" pitchFamily="18" charset="0"/>
              </a:rPr>
              <a:t>Пути их ведомы, </a:t>
            </a:r>
          </a:p>
          <a:p>
            <a:pPr eaLnBrk="1" fontAlgn="base" hangingPunct="1">
              <a:spcBef>
                <a:spcPct val="0"/>
              </a:spcBef>
              <a:spcAft>
                <a:spcPct val="0"/>
              </a:spcAft>
            </a:pPr>
            <a:r>
              <a:rPr lang="ru-RU" altLang="ru-RU" sz="1600" b="1" i="1" dirty="0" smtClean="0">
                <a:solidFill>
                  <a:srgbClr val="262E1E"/>
                </a:solidFill>
                <a:latin typeface="Times New Roman" pitchFamily="18" charset="0"/>
              </a:rPr>
              <a:t>Овраги им знаемы.</a:t>
            </a:r>
          </a:p>
          <a:p>
            <a:pPr eaLnBrk="1" fontAlgn="base" hangingPunct="1">
              <a:spcBef>
                <a:spcPct val="0"/>
              </a:spcBef>
              <a:spcAft>
                <a:spcPct val="0"/>
              </a:spcAft>
            </a:pPr>
            <a:r>
              <a:rPr lang="ru-RU" altLang="ru-RU" sz="1600" b="1" i="1" dirty="0" smtClean="0">
                <a:solidFill>
                  <a:srgbClr val="262E1E"/>
                </a:solidFill>
                <a:latin typeface="Times New Roman" pitchFamily="18" charset="0"/>
              </a:rPr>
              <a:t>Луки у них натянуты, </a:t>
            </a:r>
          </a:p>
          <a:p>
            <a:pPr eaLnBrk="1" fontAlgn="base" hangingPunct="1">
              <a:spcBef>
                <a:spcPct val="0"/>
              </a:spcBef>
              <a:spcAft>
                <a:spcPct val="0"/>
              </a:spcAft>
            </a:pPr>
            <a:r>
              <a:rPr lang="ru-RU" altLang="ru-RU" sz="1600" b="1" i="1" dirty="0" smtClean="0">
                <a:solidFill>
                  <a:srgbClr val="262E1E"/>
                </a:solidFill>
                <a:latin typeface="Times New Roman" pitchFamily="18" charset="0"/>
              </a:rPr>
              <a:t>Колчаны отворены, </a:t>
            </a:r>
          </a:p>
          <a:p>
            <a:pPr eaLnBrk="1" fontAlgn="base" hangingPunct="1">
              <a:spcBef>
                <a:spcPct val="0"/>
              </a:spcBef>
              <a:spcAft>
                <a:spcPct val="0"/>
              </a:spcAft>
            </a:pPr>
            <a:r>
              <a:rPr lang="ru-RU" altLang="ru-RU" sz="1600" b="1" i="1" dirty="0" smtClean="0">
                <a:solidFill>
                  <a:srgbClr val="262E1E"/>
                </a:solidFill>
                <a:latin typeface="Times New Roman" pitchFamily="18" charset="0"/>
              </a:rPr>
              <a:t>Сабли изострены;</a:t>
            </a:r>
          </a:p>
          <a:p>
            <a:pPr eaLnBrk="1" fontAlgn="base" hangingPunct="1">
              <a:spcBef>
                <a:spcPct val="0"/>
              </a:spcBef>
              <a:spcAft>
                <a:spcPct val="0"/>
              </a:spcAft>
            </a:pPr>
            <a:r>
              <a:rPr lang="ru-RU" altLang="ru-RU" sz="1600" b="1" i="1" dirty="0" smtClean="0">
                <a:solidFill>
                  <a:srgbClr val="262E1E"/>
                </a:solidFill>
                <a:latin typeface="Times New Roman" pitchFamily="18" charset="0"/>
              </a:rPr>
              <a:t>Сами скачут, как серые волки в поле;</a:t>
            </a:r>
          </a:p>
          <a:p>
            <a:pPr eaLnBrk="1" fontAlgn="base" hangingPunct="1">
              <a:spcBef>
                <a:spcPct val="0"/>
              </a:spcBef>
              <a:spcAft>
                <a:spcPct val="0"/>
              </a:spcAft>
            </a:pPr>
            <a:r>
              <a:rPr lang="ru-RU" altLang="ru-RU" sz="1600" b="1" i="1" dirty="0" smtClean="0">
                <a:solidFill>
                  <a:srgbClr val="262E1E"/>
                </a:solidFill>
                <a:latin typeface="Times New Roman" pitchFamily="18" charset="0"/>
              </a:rPr>
              <a:t>Ища себе чести, а князю славы».</a:t>
            </a:r>
          </a:p>
        </p:txBody>
      </p:sp>
      <p:pic>
        <p:nvPicPr>
          <p:cNvPr id="13315" name="Рисунок 2" descr="слово о полку игореве.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4664"/>
            <a:ext cx="3659187" cy="5286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3316" name="Рисунок 3" descr="разворот страниц.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501008"/>
            <a:ext cx="4341440" cy="31010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5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00063" y="285750"/>
            <a:ext cx="82153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ru-RU" altLang="ru-RU" sz="3200" b="1" dirty="0" smtClean="0">
                <a:solidFill>
                  <a:srgbClr val="262E1E"/>
                </a:solidFill>
                <a:latin typeface="Times New Roman" pitchFamily="18" charset="0"/>
              </a:rPr>
              <a:t>Была одержана победа и над войском крымских татар</a:t>
            </a:r>
          </a:p>
        </p:txBody>
      </p:sp>
      <p:sp>
        <p:nvSpPr>
          <p:cNvPr id="14339" name="TextBox 2"/>
          <p:cNvSpPr txBox="1">
            <a:spLocks noChangeArrowheads="1"/>
          </p:cNvSpPr>
          <p:nvPr/>
        </p:nvSpPr>
        <p:spPr bwMode="auto">
          <a:xfrm>
            <a:off x="323528" y="1772816"/>
            <a:ext cx="374441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ru-RU" altLang="ru-RU" sz="2000" i="1" dirty="0" smtClean="0">
                <a:solidFill>
                  <a:srgbClr val="262E1E"/>
                </a:solidFill>
                <a:latin typeface="Times New Roman" pitchFamily="18" charset="0"/>
              </a:rPr>
              <a:t>Куряне – воины стояли  твердо</a:t>
            </a:r>
          </a:p>
          <a:p>
            <a:pPr eaLnBrk="1" fontAlgn="base" hangingPunct="1">
              <a:spcBef>
                <a:spcPct val="0"/>
              </a:spcBef>
              <a:spcAft>
                <a:spcPct val="0"/>
              </a:spcAft>
            </a:pPr>
            <a:r>
              <a:rPr lang="ru-RU" altLang="ru-RU" sz="2000" i="1" dirty="0" smtClean="0">
                <a:solidFill>
                  <a:srgbClr val="262E1E"/>
                </a:solidFill>
                <a:latin typeface="Times New Roman" pitchFamily="18" charset="0"/>
              </a:rPr>
              <a:t>Во все набеги кочевой беды – </a:t>
            </a:r>
          </a:p>
          <a:p>
            <a:pPr eaLnBrk="1" fontAlgn="base" hangingPunct="1">
              <a:spcBef>
                <a:spcPct val="0"/>
              </a:spcBef>
              <a:spcAft>
                <a:spcPct val="0"/>
              </a:spcAft>
            </a:pPr>
            <a:r>
              <a:rPr lang="ru-RU" altLang="ru-RU" sz="2000" i="1" dirty="0" smtClean="0">
                <a:solidFill>
                  <a:srgbClr val="262E1E"/>
                </a:solidFill>
                <a:latin typeface="Times New Roman" pitchFamily="18" charset="0"/>
              </a:rPr>
              <a:t>И врассыпную уходили орды, </a:t>
            </a:r>
          </a:p>
          <a:p>
            <a:pPr eaLnBrk="1" fontAlgn="base" hangingPunct="1">
              <a:spcBef>
                <a:spcPct val="0"/>
              </a:spcBef>
              <a:spcAft>
                <a:spcPct val="0"/>
              </a:spcAft>
            </a:pPr>
            <a:r>
              <a:rPr lang="ru-RU" altLang="ru-RU" sz="2000" i="1" dirty="0" smtClean="0">
                <a:solidFill>
                  <a:srgbClr val="262E1E"/>
                </a:solidFill>
                <a:latin typeface="Times New Roman" pitchFamily="18" charset="0"/>
              </a:rPr>
              <a:t>Из речки Кур не зачерпнув воды.</a:t>
            </a:r>
          </a:p>
        </p:txBody>
      </p:sp>
      <p:pic>
        <p:nvPicPr>
          <p:cNvPr id="14340" name="Рисунок 3" descr="татары.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959" y="2906260"/>
            <a:ext cx="4806541" cy="3595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8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Апекс">
  <a:themeElements>
    <a:clrScheme name="Другая 28">
      <a:dk1>
        <a:srgbClr val="CEB966"/>
      </a:dk1>
      <a:lt1>
        <a:srgbClr val="262E1E"/>
      </a:lt1>
      <a:dk2>
        <a:srgbClr val="D7DFC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212</TotalTime>
  <Words>2964</Words>
  <Application>Microsoft Office PowerPoint</Application>
  <PresentationFormat>Экран (4:3)</PresentationFormat>
  <Paragraphs>207</Paragraphs>
  <Slides>37</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12</vt:i4>
      </vt:variant>
      <vt:variant>
        <vt:lpstr>Заголовки слайдов</vt:lpstr>
      </vt:variant>
      <vt:variant>
        <vt:i4>37</vt:i4>
      </vt:variant>
    </vt:vector>
  </HeadingPairs>
  <TitlesOfParts>
    <vt:vector size="59" baseType="lpstr">
      <vt:lpstr>Arial</vt:lpstr>
      <vt:lpstr>Book Antiqua</vt:lpstr>
      <vt:lpstr>Calibri</vt:lpstr>
      <vt:lpstr>Cambria</vt:lpstr>
      <vt:lpstr>inherit</vt:lpstr>
      <vt:lpstr>Lucida Sans</vt:lpstr>
      <vt:lpstr>Times New Roman</vt:lpstr>
      <vt:lpstr>Wingdings</vt:lpstr>
      <vt:lpstr>Wingdings 2</vt:lpstr>
      <vt:lpstr>Wingdings 3</vt:lpstr>
      <vt:lpstr>Апекс</vt:lpstr>
      <vt:lpstr>1_Апекс</vt:lpstr>
      <vt:lpstr>2_Апекс</vt:lpstr>
      <vt:lpstr>3_Апекс</vt:lpstr>
      <vt:lpstr>4_Апекс</vt:lpstr>
      <vt:lpstr>5_Апекс</vt:lpstr>
      <vt:lpstr>6_Апекс</vt:lpstr>
      <vt:lpstr>7_Апекс</vt:lpstr>
      <vt:lpstr>8_Апекс</vt:lpstr>
      <vt:lpstr>9_Апекс</vt:lpstr>
      <vt:lpstr>10_Апекс</vt:lpstr>
      <vt:lpstr>11_Апекс</vt:lpstr>
      <vt:lpstr> Город Курск </vt:lpstr>
      <vt:lpstr>Презентация PowerPoint</vt:lpstr>
      <vt:lpstr>Презентация PowerPoint</vt:lpstr>
      <vt:lpstr>Курск впервые упоминается в</vt:lpstr>
      <vt:lpstr>С 1360 по конец XV века</vt:lpstr>
      <vt:lpstr>1708 год</vt:lpstr>
      <vt:lpstr>Презентация PowerPoint</vt:lpstr>
      <vt:lpstr>Презентация PowerPoint</vt:lpstr>
      <vt:lpstr>Презентация PowerPoint</vt:lpstr>
      <vt:lpstr>Презентация PowerPoint</vt:lpstr>
      <vt:lpstr>Курск в 1781</vt:lpstr>
      <vt:lpstr>В начале XIX века Курск</vt:lpstr>
      <vt:lpstr> Курск 1903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город Курск</dc:title>
  <dc:creator>Компьютер</dc:creator>
  <cp:lastModifiedBy>Andrey</cp:lastModifiedBy>
  <cp:revision>34</cp:revision>
  <dcterms:created xsi:type="dcterms:W3CDTF">2010-05-06T13:04:00Z</dcterms:created>
  <dcterms:modified xsi:type="dcterms:W3CDTF">2015-05-12T23:17:00Z</dcterms:modified>
</cp:coreProperties>
</file>